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86" r:id="rId2"/>
  </p:sldMasterIdLst>
  <p:notesMasterIdLst>
    <p:notesMasterId r:id="rId19"/>
  </p:notesMasterIdLst>
  <p:handoutMasterIdLst>
    <p:handoutMasterId r:id="rId20"/>
  </p:handoutMasterIdLst>
  <p:sldIdLst>
    <p:sldId id="599" r:id="rId3"/>
    <p:sldId id="644" r:id="rId4"/>
    <p:sldId id="621" r:id="rId5"/>
    <p:sldId id="622" r:id="rId6"/>
    <p:sldId id="653" r:id="rId7"/>
    <p:sldId id="651" r:id="rId8"/>
    <p:sldId id="65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662" r:id="rId17"/>
    <p:sldId id="663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8E"/>
    <a:srgbClr val="C16A16"/>
    <a:srgbClr val="FDCA65"/>
    <a:srgbClr val="9FBDBC"/>
    <a:srgbClr val="FF9933"/>
    <a:srgbClr val="009999"/>
    <a:srgbClr val="007A8A"/>
    <a:srgbClr val="00ACA8"/>
    <a:srgbClr val="4E858F"/>
    <a:srgbClr val="FFC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7" autoAdjust="0"/>
    <p:restoredTop sz="87265" autoAdjust="0"/>
  </p:normalViewPr>
  <p:slideViewPr>
    <p:cSldViewPr>
      <p:cViewPr varScale="1">
        <p:scale>
          <a:sx n="51" d="100"/>
          <a:sy n="51" d="100"/>
        </p:scale>
        <p:origin x="7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248"/>
    </p:cViewPr>
  </p:sorterViewPr>
  <p:notesViewPr>
    <p:cSldViewPr>
      <p:cViewPr varScale="1">
        <p:scale>
          <a:sx n="82" d="100"/>
          <a:sy n="82" d="100"/>
        </p:scale>
        <p:origin x="-261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197A-0E65-4520-9D09-295144EE9C3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18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18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1CAA-ECE5-4A38-9D1E-0466D883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CA41D6B-CCF6-4B6C-AE96-08CFDA022BE9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90EF8B36-CDA8-45D4-AAB1-229E6B71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4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5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1BE3E-C604-4F61-980B-0D506E5993CD}" type="datetimeFigureOut">
              <a:rPr lang="id-ID"/>
              <a:pPr/>
              <a:t>18/07/2018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B1EA-4804-4F2C-8BA9-70595D523D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66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4A0701-9531-4608-AE82-07CFC898EAE6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 rtlCol="0"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0822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4" name="Freeform 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5" name="Freeform 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A900602-E21F-4AD0-B7E6-827FB0CE2BEF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4603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554BF43-30F4-4810-AC62-3BEBC99E248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735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8B7BBAF-CEC6-470C-8AC7-5BDA545CFD5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93944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2577F25-CAD2-49B5-8D83-8E5D703A223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658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838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" y="6553200"/>
            <a:ext cx="457200" cy="276225"/>
          </a:xfrm>
          <a:ln/>
        </p:spPr>
        <p:txBody>
          <a:bodyPr anchor="b"/>
          <a:lstStyle>
            <a:lvl1pPr algn="l">
              <a:defRPr sz="1100">
                <a:latin typeface="+mj-lt"/>
              </a:defRPr>
            </a:lvl1pPr>
          </a:lstStyle>
          <a:p>
            <a:pPr>
              <a:defRPr/>
            </a:pPr>
            <a:fld id="{38EEDC08-A2B9-4673-9EDE-B918185A1A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705225" y="1494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spc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Utah System of Higher</a:t>
            </a:r>
            <a:r>
              <a:rPr lang="en-US" sz="1400" b="0" i="0" spc="0" baseline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 Education</a:t>
            </a:r>
            <a:endParaRPr lang="en-US" sz="1400" b="0" i="0" spc="0">
              <a:solidFill>
                <a:schemeClr val="bg1"/>
              </a:solidFill>
              <a:latin typeface="Calibri Light" panose="020F0302020204030204" pitchFamily="34" charset="0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27164"/>
            <a:ext cx="2553634" cy="9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1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6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FF4C-27B7-432E-B231-74D3E991F75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17664-2117-44AE-ABD6-550D7BF4B7F6}" type="datetimeFigureOut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18/07/2018</a:t>
            </a:fld>
            <a:endParaRPr lang="id-ID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7CB15A-7BB3-4D37-9F13-62D295DFA2DF}" type="slidenum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7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</a:t>
            </a:r>
            <a:r>
              <a:rPr lang="id-ID" sz="1500" dirty="0" err="1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Leader</a:t>
            </a:r>
            <a:r>
              <a:rPr lang="id-ID" sz="150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of the All business</a:t>
            </a:r>
            <a:r>
              <a:rPr lang="id-ID" sz="1500" b="1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95400" y="38862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40386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891" y="4746907"/>
            <a:ext cx="6320879" cy="93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9361" marR="3572" indent="-830431">
              <a:lnSpc>
                <a:spcPct val="100800"/>
              </a:lnSpc>
              <a:tabLst>
                <a:tab pos="5839808" algn="l"/>
              </a:tabLst>
            </a:pP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Berke</a:t>
            </a:r>
            <a:r>
              <a:rPr sz="3023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ey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nt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$3</a:t>
            </a:r>
            <a:r>
              <a:rPr sz="3023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23" b="1" spc="1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23" b="1" dirty="0">
                <a:solidFill>
                  <a:srgbClr val="FFFFFF"/>
                </a:solidFill>
                <a:latin typeface="Arial"/>
                <a:cs typeface="Arial"/>
              </a:rPr>
              <a:t>illio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23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on  event security last</a:t>
            </a:r>
            <a:r>
              <a:rPr sz="3023" b="1" spc="-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endParaRPr sz="3023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7258" y="3795117"/>
            <a:ext cx="3376761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406" spc="-7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6" dirty="0">
                <a:solidFill>
                  <a:srgbClr val="FFFFFF"/>
                </a:solidFill>
                <a:latin typeface="Arial"/>
                <a:cs typeface="Arial"/>
              </a:rPr>
              <a:t>Feb 6, </a:t>
            </a:r>
            <a:r>
              <a:rPr sz="1406" spc="-4" dirty="0">
                <a:solidFill>
                  <a:srgbClr val="FFFFFF"/>
                </a:solidFill>
                <a:latin typeface="Arial"/>
                <a:cs typeface="Arial"/>
              </a:rPr>
              <a:t>2018 </a:t>
            </a:r>
            <a:r>
              <a:rPr sz="1406" spc="-28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1406" spc="11" dirty="0">
                <a:solidFill>
                  <a:srgbClr val="FFFFFF"/>
                </a:solidFill>
                <a:latin typeface="Arial"/>
                <a:cs typeface="Arial"/>
              </a:rPr>
              <a:t>Beacon, </a:t>
            </a:r>
            <a:r>
              <a:rPr sz="1406" spc="-21" dirty="0">
                <a:solidFill>
                  <a:srgbClr val="FFFFFF"/>
                </a:solidFill>
                <a:latin typeface="Arial"/>
                <a:cs typeface="Arial"/>
              </a:rPr>
              <a:t>Wiki</a:t>
            </a:r>
            <a:r>
              <a:rPr sz="1406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6" spc="14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endParaRPr sz="140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734" y="0"/>
            <a:ext cx="7143750" cy="3607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67918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758" y="5214938"/>
            <a:ext cx="7296894" cy="60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1925619" algn="l"/>
                <a:tab pos="2814537" algn="l"/>
                <a:tab pos="4036968" algn="l"/>
                <a:tab pos="5536655" algn="l"/>
              </a:tabLst>
            </a:pPr>
            <a:r>
              <a:rPr sz="3937" b="1" spc="-4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3937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37" b="1" spc="-4" dirty="0">
                <a:solidFill>
                  <a:srgbClr val="FFFFFF"/>
                </a:solidFill>
                <a:latin typeface="Arial"/>
                <a:cs typeface="Arial"/>
              </a:rPr>
              <a:t>is	the	Role	of</a:t>
            </a:r>
            <a:r>
              <a:rPr sz="3937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37" b="1" spc="-4" dirty="0">
                <a:solidFill>
                  <a:srgbClr val="FFFFFF"/>
                </a:solidFill>
                <a:latin typeface="Arial"/>
                <a:cs typeface="Arial"/>
              </a:rPr>
              <a:t>the	Board?</a:t>
            </a:r>
            <a:endParaRPr sz="393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2696" y="544711"/>
            <a:ext cx="6018609" cy="4009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05355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020" y="4602"/>
            <a:ext cx="7787580" cy="1436291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96634" marR="3572" indent="-2285919">
              <a:lnSpc>
                <a:spcPts val="5625"/>
              </a:lnSpc>
              <a:tabLst>
                <a:tab pos="1178230" algn="l"/>
              </a:tabLst>
            </a:pPr>
            <a:r>
              <a:rPr spc="4" dirty="0"/>
              <a:t>#1.	Select</a:t>
            </a:r>
            <a:r>
              <a:rPr spc="-14" dirty="0"/>
              <a:t> </a:t>
            </a:r>
            <a:r>
              <a:rPr spc="7" dirty="0"/>
              <a:t>an</a:t>
            </a:r>
            <a:r>
              <a:rPr spc="-14" dirty="0"/>
              <a:t> </a:t>
            </a:r>
            <a:r>
              <a:rPr spc="4" dirty="0"/>
              <a:t>Outstanding  President!</a:t>
            </a:r>
          </a:p>
        </p:txBody>
      </p:sp>
      <p:sp>
        <p:nvSpPr>
          <p:cNvPr id="4" name="object 4"/>
          <p:cNvSpPr/>
          <p:nvPr/>
        </p:nvSpPr>
        <p:spPr>
          <a:xfrm>
            <a:off x="2053828" y="2277070"/>
            <a:ext cx="5036344" cy="3518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62109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516" y="568630"/>
            <a:ext cx="7744718" cy="741100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lnSpc>
                <a:spcPct val="100000"/>
              </a:lnSpc>
              <a:tabLst>
                <a:tab pos="1204126" algn="l"/>
              </a:tabLst>
            </a:pPr>
            <a:r>
              <a:rPr sz="4816" spc="7" dirty="0">
                <a:latin typeface="Arial"/>
                <a:cs typeface="Arial"/>
              </a:rPr>
              <a:t>#3.	</a:t>
            </a:r>
            <a:r>
              <a:rPr sz="4816" spc="46" dirty="0">
                <a:latin typeface="Arial"/>
                <a:cs typeface="Arial"/>
              </a:rPr>
              <a:t>Fiduciary</a:t>
            </a:r>
            <a:r>
              <a:rPr sz="4816" spc="4" dirty="0">
                <a:latin typeface="Arial"/>
                <a:cs typeface="Arial"/>
              </a:rPr>
              <a:t> </a:t>
            </a:r>
            <a:r>
              <a:rPr sz="4816" spc="25" dirty="0">
                <a:latin typeface="Arial"/>
                <a:cs typeface="Arial"/>
              </a:rPr>
              <a:t>Responsibility</a:t>
            </a:r>
            <a:endParaRPr sz="4816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1235" y="2669977"/>
            <a:ext cx="2536031" cy="2562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 txBox="1"/>
          <p:nvPr/>
        </p:nvSpPr>
        <p:spPr>
          <a:xfrm>
            <a:off x="6938368" y="3493294"/>
            <a:ext cx="167223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89294">
              <a:lnSpc>
                <a:spcPts val="3586"/>
              </a:lnSpc>
            </a:pPr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Patient  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se</a:t>
            </a:r>
            <a:r>
              <a:rPr sz="3164" spc="9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ces</a:t>
            </a:r>
            <a:endParaRPr sz="3164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2758" y="2035969"/>
            <a:ext cx="4611291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2045">
              <a:lnSpc>
                <a:spcPts val="3480"/>
              </a:lnSpc>
            </a:pPr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Auxiliaries</a:t>
            </a:r>
            <a:endParaRPr sz="3164">
              <a:latin typeface="Gill Sans MT"/>
              <a:cs typeface="Gill Sans MT"/>
            </a:endParaRPr>
          </a:p>
          <a:p>
            <a:pPr marR="3107867" algn="ctr">
              <a:lnSpc>
                <a:spcPts val="3375"/>
              </a:lnSpc>
              <a:tabLst>
                <a:tab pos="901866" algn="l"/>
              </a:tabLst>
            </a:pP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Sa</a:t>
            </a:r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es	and</a:t>
            </a:r>
            <a:endParaRPr sz="3164">
              <a:latin typeface="Gill Sans MT"/>
              <a:cs typeface="Gill Sans MT"/>
            </a:endParaRPr>
          </a:p>
          <a:p>
            <a:pPr marR="3103403" algn="ctr">
              <a:lnSpc>
                <a:spcPts val="3691"/>
              </a:lnSpc>
            </a:pPr>
            <a:r>
              <a:rPr sz="3164" spc="11" dirty="0">
                <a:solidFill>
                  <a:srgbClr val="FFFFFF"/>
                </a:solidFill>
                <a:latin typeface="Gill Sans MT"/>
                <a:cs typeface="Gill Sans MT"/>
              </a:rPr>
              <a:t>services</a:t>
            </a:r>
            <a:endParaRPr sz="3164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6399" y="3768328"/>
            <a:ext cx="792510" cy="48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Gi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fts</a:t>
            </a:r>
            <a:endParaRPr sz="3164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383" y="4697016"/>
            <a:ext cx="3463379" cy="48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1237611" algn="l"/>
                <a:tab pos="1926512" algn="l"/>
              </a:tabLst>
            </a:pPr>
            <a:r>
              <a:rPr sz="3164" spc="-4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rants	and	contracts</a:t>
            </a:r>
            <a:endParaRPr sz="3164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5235" y="5589985"/>
            <a:ext cx="3304431" cy="486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State</a:t>
            </a:r>
            <a:r>
              <a:rPr sz="3164" spc="-4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64" spc="-11" dirty="0">
                <a:solidFill>
                  <a:srgbClr val="FFFFFF"/>
                </a:solidFill>
                <a:latin typeface="Gill Sans MT"/>
                <a:cs typeface="Gill Sans MT"/>
              </a:rPr>
              <a:t>appropriations</a:t>
            </a:r>
            <a:endParaRPr sz="3164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414" y="5627489"/>
            <a:ext cx="182701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268" marR="3572" indent="-589338">
              <a:lnSpc>
                <a:spcPts val="3586"/>
              </a:lnSpc>
            </a:pPr>
            <a:r>
              <a:rPr sz="3164" spc="-67" dirty="0">
                <a:solidFill>
                  <a:srgbClr val="FFFFFF"/>
                </a:solidFill>
                <a:latin typeface="Gill Sans MT"/>
                <a:cs typeface="Gill Sans MT"/>
              </a:rPr>
              <a:t>Tuition </a:t>
            </a:r>
            <a:r>
              <a:rPr sz="3164" dirty="0">
                <a:solidFill>
                  <a:srgbClr val="FFFFFF"/>
                </a:solidFill>
                <a:latin typeface="Gill Sans MT"/>
                <a:cs typeface="Gill Sans MT"/>
              </a:rPr>
              <a:t>and  </a:t>
            </a:r>
            <a:r>
              <a:rPr sz="3164" spc="-11" dirty="0">
                <a:solidFill>
                  <a:srgbClr val="FFFFFF"/>
                </a:solidFill>
                <a:latin typeface="Gill Sans MT"/>
                <a:cs typeface="Gill Sans MT"/>
              </a:rPr>
              <a:t>fees</a:t>
            </a:r>
            <a:endParaRPr sz="3164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5093" y="3348373"/>
            <a:ext cx="745182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46992" y="0"/>
                </a:lnTo>
                <a:lnTo>
                  <a:pt x="1059692" y="0"/>
                </a:lnTo>
              </a:path>
            </a:pathLst>
          </a:custGeom>
          <a:ln w="25400">
            <a:solidFill>
              <a:srgbClr val="971818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1" name="object 11"/>
          <p:cNvSpPr/>
          <p:nvPr/>
        </p:nvSpPr>
        <p:spPr>
          <a:xfrm>
            <a:off x="4301260" y="3305511"/>
            <a:ext cx="85725" cy="85725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971818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/>
          <p:nvPr/>
        </p:nvSpPr>
        <p:spPr>
          <a:xfrm>
            <a:off x="4250309" y="5154329"/>
            <a:ext cx="453182" cy="453182"/>
          </a:xfrm>
          <a:custGeom>
            <a:avLst/>
            <a:gdLst/>
            <a:ahLst/>
            <a:cxnLst/>
            <a:rect l="l" t="t" r="r" b="b"/>
            <a:pathLst>
              <a:path w="644525" h="644525">
                <a:moveTo>
                  <a:pt x="0" y="322205"/>
                </a:moveTo>
                <a:lnTo>
                  <a:pt x="644411" y="322205"/>
                </a:lnTo>
              </a:path>
            </a:pathLst>
          </a:custGeom>
          <a:ln w="644411">
            <a:solidFill>
              <a:srgbClr val="189B1A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3" name="object 13"/>
          <p:cNvSpPr/>
          <p:nvPr/>
        </p:nvSpPr>
        <p:spPr>
          <a:xfrm>
            <a:off x="4666788" y="5100027"/>
            <a:ext cx="91082" cy="91082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129316" y="0"/>
                </a:moveTo>
                <a:lnTo>
                  <a:pt x="0" y="43105"/>
                </a:lnTo>
                <a:lnTo>
                  <a:pt x="86211" y="129316"/>
                </a:lnTo>
                <a:lnTo>
                  <a:pt x="129316" y="0"/>
                </a:lnTo>
                <a:close/>
              </a:path>
            </a:pathLst>
          </a:custGeom>
          <a:solidFill>
            <a:srgbClr val="189B1A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4" name="object 14"/>
          <p:cNvSpPr/>
          <p:nvPr/>
        </p:nvSpPr>
        <p:spPr>
          <a:xfrm>
            <a:off x="5618267" y="5296371"/>
            <a:ext cx="448717" cy="341561"/>
          </a:xfrm>
          <a:custGeom>
            <a:avLst/>
            <a:gdLst/>
            <a:ahLst/>
            <a:cxnLst/>
            <a:rect l="l" t="t" r="r" b="b"/>
            <a:pathLst>
              <a:path w="638175" h="485775">
                <a:moveTo>
                  <a:pt x="0" y="242828"/>
                </a:moveTo>
                <a:lnTo>
                  <a:pt x="638098" y="242828"/>
                </a:lnTo>
              </a:path>
            </a:pathLst>
          </a:custGeom>
          <a:ln w="485656">
            <a:solidFill>
              <a:srgbClr val="00A6AC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5" name="object 15"/>
          <p:cNvSpPr/>
          <p:nvPr/>
        </p:nvSpPr>
        <p:spPr>
          <a:xfrm>
            <a:off x="5557158" y="5249861"/>
            <a:ext cx="94208" cy="86171"/>
          </a:xfrm>
          <a:custGeom>
            <a:avLst/>
            <a:gdLst/>
            <a:ahLst/>
            <a:cxnLst/>
            <a:rect l="l" t="t" r="r" b="b"/>
            <a:pathLst>
              <a:path w="133984" h="122554">
                <a:moveTo>
                  <a:pt x="0" y="0"/>
                </a:moveTo>
                <a:lnTo>
                  <a:pt x="60096" y="122347"/>
                </a:lnTo>
                <a:lnTo>
                  <a:pt x="133935" y="25330"/>
                </a:lnTo>
                <a:lnTo>
                  <a:pt x="0" y="0"/>
                </a:lnTo>
                <a:close/>
              </a:path>
            </a:pathLst>
          </a:custGeom>
          <a:solidFill>
            <a:srgbClr val="00A6AC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7" name="object 17"/>
          <p:cNvSpPr/>
          <p:nvPr/>
        </p:nvSpPr>
        <p:spPr>
          <a:xfrm>
            <a:off x="4182651" y="4501260"/>
            <a:ext cx="95994" cy="79028"/>
          </a:xfrm>
          <a:custGeom>
            <a:avLst/>
            <a:gdLst/>
            <a:ahLst/>
            <a:cxnLst/>
            <a:rect l="l" t="t" r="r" b="b"/>
            <a:pathLst>
              <a:path w="136525" h="112395">
                <a:moveTo>
                  <a:pt x="0" y="0"/>
                </a:moveTo>
                <a:lnTo>
                  <a:pt x="47275" y="112381"/>
                </a:lnTo>
                <a:lnTo>
                  <a:pt x="136019" y="89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8" name="object 18"/>
          <p:cNvSpPr/>
          <p:nvPr/>
        </p:nvSpPr>
        <p:spPr>
          <a:xfrm>
            <a:off x="3535530" y="4066349"/>
            <a:ext cx="552748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0" y="0"/>
                </a:moveTo>
                <a:lnTo>
                  <a:pt x="773134" y="0"/>
                </a:lnTo>
                <a:lnTo>
                  <a:pt x="78583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/>
          <p:nvPr/>
        </p:nvSpPr>
        <p:spPr>
          <a:xfrm>
            <a:off x="4079140" y="40234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54470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30" y="5250656"/>
            <a:ext cx="6847284" cy="865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>
              <a:tabLst>
                <a:tab pos="1398786" algn="l"/>
                <a:tab pos="5289759" algn="l"/>
              </a:tabLst>
            </a:pP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#5.	</a:t>
            </a:r>
            <a:r>
              <a:rPr sz="5625" b="1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625" b="1" spc="-4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625" b="1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5625" b="1" spc="-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ve	He</a:t>
            </a:r>
            <a:r>
              <a:rPr sz="5625" b="1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625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5625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203" y="0"/>
            <a:ext cx="8179594" cy="4822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16891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712" y="4777383"/>
            <a:ext cx="5774382" cy="865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5625" spc="-91" dirty="0">
                <a:solidFill>
                  <a:srgbClr val="FFFFFF"/>
                </a:solidFill>
                <a:latin typeface="Arial"/>
                <a:cs typeface="Arial"/>
              </a:rPr>
              <a:t>Trouble </a:t>
            </a:r>
            <a:r>
              <a:rPr sz="5625" spc="-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5625" spc="49" dirty="0">
                <a:solidFill>
                  <a:srgbClr val="FFFFFF"/>
                </a:solidFill>
                <a:latin typeface="Arial"/>
                <a:cs typeface="Arial"/>
              </a:rPr>
              <a:t> Coming</a:t>
            </a:r>
            <a:endParaRPr sz="5625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9" y="973336"/>
            <a:ext cx="3571875" cy="2553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4813102" y="294680"/>
            <a:ext cx="3911203" cy="3911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16600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649" y="362652"/>
            <a:ext cx="2398068" cy="62754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lnSpc>
                <a:spcPct val="100000"/>
              </a:lnSpc>
            </a:pPr>
            <a:r>
              <a:rPr sz="4078" spc="-123" dirty="0">
                <a:solidFill>
                  <a:srgbClr val="FF2600"/>
                </a:solidFill>
                <a:latin typeface="Gill Sans MT"/>
                <a:cs typeface="Gill Sans MT"/>
              </a:rPr>
              <a:t>Discussion</a:t>
            </a:r>
            <a:endParaRPr sz="4078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383" y="1393031"/>
            <a:ext cx="4357688" cy="2500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4" name="object 4"/>
          <p:cNvSpPr/>
          <p:nvPr/>
        </p:nvSpPr>
        <p:spPr>
          <a:xfrm>
            <a:off x="4652367" y="2974989"/>
            <a:ext cx="4357688" cy="1961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4643437" y="0"/>
            <a:ext cx="4500563" cy="2768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4580930" y="5143500"/>
            <a:ext cx="4491633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0" y="4116586"/>
            <a:ext cx="4509492" cy="2741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299259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500390"/>
            <a:ext cx="72390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 FOR A SUCCESSFUL PRESIDENT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16764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SELECT THE VERY BEST CANDIDATE THROUGH COLLABORATION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PROVIDE A DEDICATED TEAM FOR EACH PRESIDENT TO OFFER ONE-ON-ONE SUPPORT AND GUIDANCE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ESTABLISH A BOARD OF TRUSTEES THAT UNDERSTANDS THE COMMUNITY, THE INSTITUTION, AND HOW TO BE A  LOCAL RESOURCE FOR THE PRESIDENT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DEVELOP STRONG RELATIONSHIPS WITH REGENTS AND THE COMMISSIONER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609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PRESIDENTIAL SEARCH PROCESS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1676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SEARCH COMMITTEE MEMBERSHIP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POSITION ANNOUCEMENT—A COMMUNITY AFFAIR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PAPER SCREENING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FIRST ROUND INTERVIEWS—ONLY THE BEST MOVE FORWARD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FINALISTS’ MARATHON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TRUSTEES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STUDENT GOVERNMENT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CABINET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PUBLIC MEETINGS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FINAL INTERVIEWS AND SELECTION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TRUSTEE PARTICIPATION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695950" cy="838200"/>
          </a:xfrm>
        </p:spPr>
        <p:txBody>
          <a:bodyPr/>
          <a:lstStyle/>
          <a:p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RESOURCE &amp; REVIEW TEAMS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16764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cap="all" dirty="0" smtClean="0">
                <a:solidFill>
                  <a:schemeClr val="bg1"/>
                </a:solidFill>
              </a:rPr>
              <a:t>Resource </a:t>
            </a:r>
            <a:r>
              <a:rPr lang="en-US" sz="2000" cap="all" dirty="0">
                <a:solidFill>
                  <a:schemeClr val="bg1"/>
                </a:solidFill>
              </a:rPr>
              <a:t>and Review </a:t>
            </a:r>
            <a:r>
              <a:rPr lang="en-US" sz="2000" cap="all" dirty="0" smtClean="0">
                <a:solidFill>
                  <a:schemeClr val="bg1"/>
                </a:solidFill>
              </a:rPr>
              <a:t>Team—two </a:t>
            </a:r>
            <a:r>
              <a:rPr lang="en-US" sz="2000" cap="all" dirty="0">
                <a:solidFill>
                  <a:schemeClr val="bg1"/>
                </a:solidFill>
              </a:rPr>
              <a:t>Regents and the Chair and Vice-Chair of the institution’s Board of Trustees.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ONE-ON-ONE SUPPORT FROM THE TRUSTEES AND REGENTS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TWO FORMAL MEETINGS PER YEAR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FALL MEETING—IDENTIFY NEEDS &amp; REPORT ON GOALS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SPRING MEETING—FORMAL PERFORMANCE EVALUATION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LIAISONS BETWEEN THE INSTITUTION AND THE REGENTS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VISIT CAMPUS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ATTEND TRUSTEE MEETINGS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ATTEND CAMPUS EVENTS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FOSTER MEANINGFUL RELATIONSHIP BETWEEN REGENTS, TRUSTEES, AND PRESIDENTS</a:t>
            </a:r>
          </a:p>
        </p:txBody>
      </p:sp>
    </p:spTree>
    <p:extLst>
      <p:ext uri="{BB962C8B-B14F-4D97-AF65-F5344CB8AC3E}">
        <p14:creationId xmlns:p14="http://schemas.microsoft.com/office/powerpoint/2010/main" val="18157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838200"/>
          </a:xfrm>
        </p:spPr>
        <p:txBody>
          <a:bodyPr/>
          <a:lstStyle/>
          <a:p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Being Prepared:</a:t>
            </a:r>
            <a:b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Making the R&amp;R Meetings Worthwhile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95400"/>
            <a:ext cx="80772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16764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cap="all" dirty="0" smtClean="0">
                <a:solidFill>
                  <a:schemeClr val="bg1"/>
                </a:solidFill>
              </a:rPr>
              <a:t>Read Regents’ Policy R208, </a:t>
            </a:r>
            <a:r>
              <a:rPr lang="en-US" sz="2000" i="1" cap="all" dirty="0" smtClean="0">
                <a:solidFill>
                  <a:schemeClr val="bg1"/>
                </a:solidFill>
              </a:rPr>
              <a:t>Resource and Review Teams</a:t>
            </a:r>
            <a:endParaRPr lang="en-US" sz="2000" i="1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BE CLEAR ON MEETING OBJECTIVES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FALL </a:t>
            </a:r>
            <a:r>
              <a:rPr lang="en-US" sz="2000" dirty="0" smtClean="0">
                <a:solidFill>
                  <a:schemeClr val="bg1"/>
                </a:solidFill>
              </a:rPr>
              <a:t>MEETING OBJECTIVE: HOW REGENTS/TRUSTEES CAN ASSIST THE PRESIDENT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READ INSTITUTIONAL STRATEGIC PLAN/GOALS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DISCUSS PROGRESS ON GOALS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REVIEW ANY ONGOING OR POTENTIAL ISSUES</a:t>
            </a:r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SPRING REVIEW OBJECTIVE: EVALUATE THE PRESIDENT’S PERFORMANCE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ORGANIZED PROCESS USING THE CRITERIA FOR EVALUATION SPECIFIED IN R208, SECTION 4.2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FRANK FEEDBACK AND EXCHANGE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Leader of the All business</a:t>
            </a:r>
            <a:r>
              <a:rPr lang="id-ID" sz="1500" b="1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 dirty="0" err="1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  <a:endParaRPr lang="id-ID" sz="1500" dirty="0">
              <a:solidFill>
                <a:srgbClr val="2C3F50"/>
              </a:solidFill>
              <a:latin typeface="Source Sans Pro Light" panose="020B0403030403020204" pitchFamily="34" charset="0"/>
              <a:ea typeface="MS PGothic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2400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3" name="object 3"/>
          <p:cNvSpPr txBox="1"/>
          <p:nvPr/>
        </p:nvSpPr>
        <p:spPr>
          <a:xfrm>
            <a:off x="1544836" y="3071813"/>
            <a:ext cx="605879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4" marR="3572" indent="-80364">
              <a:lnSpc>
                <a:spcPts val="5976"/>
              </a:lnSpc>
              <a:tabLst>
                <a:tab pos="1513975" algn="l"/>
              </a:tabLst>
            </a:pPr>
            <a:r>
              <a:rPr sz="4992" b="1" spc="-190" dirty="0">
                <a:solidFill>
                  <a:srgbClr val="FFFFFF"/>
                </a:solidFill>
                <a:latin typeface="Gill Sans MT"/>
                <a:cs typeface="Gill Sans MT"/>
              </a:rPr>
              <a:t>How	</a:t>
            </a:r>
            <a:r>
              <a:rPr sz="4992" b="1" spc="-211" dirty="0">
                <a:solidFill>
                  <a:srgbClr val="FFFFFF"/>
                </a:solidFill>
                <a:latin typeface="Gill Sans MT"/>
                <a:cs typeface="Gill Sans MT"/>
              </a:rPr>
              <a:t>Boards</a:t>
            </a:r>
            <a:r>
              <a:rPr sz="4992" b="1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992" b="1" spc="-218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4992" b="1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992" b="1" spc="-200" dirty="0">
                <a:solidFill>
                  <a:srgbClr val="FFFFFF"/>
                </a:solidFill>
                <a:latin typeface="Gill Sans MT"/>
                <a:cs typeface="Gill Sans MT"/>
              </a:rPr>
              <a:t>Help </a:t>
            </a:r>
            <a:r>
              <a:rPr sz="4992" b="1" spc="-98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992" b="1" spc="-172" dirty="0">
                <a:solidFill>
                  <a:srgbClr val="FFFFFF"/>
                </a:solidFill>
                <a:latin typeface="Gill Sans MT"/>
                <a:cs typeface="Gill Sans MT"/>
              </a:rPr>
              <a:t>University</a:t>
            </a:r>
            <a:r>
              <a:rPr sz="4992" b="1" spc="-46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992" b="1" spc="-190" dirty="0">
                <a:solidFill>
                  <a:srgbClr val="FFFFFF"/>
                </a:solidFill>
                <a:latin typeface="Gill Sans MT"/>
                <a:cs typeface="Gill Sans MT"/>
              </a:rPr>
              <a:t>Presidents</a:t>
            </a:r>
            <a:endParaRPr sz="4992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3260"/>
            <a:ext cx="9144000" cy="1771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5" name="object 5"/>
          <p:cNvSpPr/>
          <p:nvPr/>
        </p:nvSpPr>
        <p:spPr>
          <a:xfrm>
            <a:off x="0" y="625078"/>
            <a:ext cx="9144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6" name="object 6"/>
          <p:cNvSpPr/>
          <p:nvPr/>
        </p:nvSpPr>
        <p:spPr>
          <a:xfrm>
            <a:off x="0" y="2339246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7" name="object 7"/>
          <p:cNvSpPr/>
          <p:nvPr/>
        </p:nvSpPr>
        <p:spPr>
          <a:xfrm>
            <a:off x="0" y="621118"/>
            <a:ext cx="91440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130048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144009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7101" y="5229110"/>
            <a:ext cx="4094262" cy="93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 indent="553621">
              <a:lnSpc>
                <a:spcPct val="100800"/>
              </a:lnSpc>
            </a:pPr>
            <a:r>
              <a:rPr sz="3023" b="1" spc="11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Blessed </a:t>
            </a:r>
            <a:r>
              <a:rPr sz="3023" b="1" spc="4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Outstanding</a:t>
            </a:r>
            <a:r>
              <a:rPr sz="3023" b="1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23" b="1" spc="7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endParaRPr sz="302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3672" y="26789"/>
            <a:ext cx="7536656" cy="4750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77776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430" y="2368673"/>
            <a:ext cx="4500116" cy="200054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83" marR="3572" algn="ctr">
              <a:lnSpc>
                <a:spcPts val="5203"/>
              </a:lnSpc>
              <a:tabLst>
                <a:tab pos="1417984" algn="l"/>
                <a:tab pos="4246808" algn="l"/>
              </a:tabLst>
            </a:pPr>
            <a:r>
              <a:rPr sz="4500" b="0" dirty="0">
                <a:latin typeface="Gill Sans MT"/>
                <a:cs typeface="Gill Sans MT"/>
              </a:rPr>
              <a:t>Be</a:t>
            </a:r>
            <a:r>
              <a:rPr sz="4500" b="0" spc="-4" dirty="0">
                <a:latin typeface="Gill Sans MT"/>
                <a:cs typeface="Gill Sans MT"/>
              </a:rPr>
              <a:t>i</a:t>
            </a:r>
            <a:r>
              <a:rPr sz="4500" b="0" dirty="0">
                <a:latin typeface="Gill Sans MT"/>
                <a:cs typeface="Gill Sans MT"/>
              </a:rPr>
              <a:t>ng	P</a:t>
            </a:r>
            <a:r>
              <a:rPr sz="4500" b="0" spc="-91" dirty="0">
                <a:latin typeface="Gill Sans MT"/>
                <a:cs typeface="Gill Sans MT"/>
              </a:rPr>
              <a:t>r</a:t>
            </a:r>
            <a:r>
              <a:rPr sz="4500" b="0" dirty="0">
                <a:latin typeface="Gill Sans MT"/>
                <a:cs typeface="Gill Sans MT"/>
              </a:rPr>
              <a:t>es</a:t>
            </a:r>
            <a:r>
              <a:rPr sz="4500" b="0" spc="-4" dirty="0">
                <a:latin typeface="Gill Sans MT"/>
                <a:cs typeface="Gill Sans MT"/>
              </a:rPr>
              <a:t>i</a:t>
            </a:r>
            <a:r>
              <a:rPr sz="4500" b="0" dirty="0">
                <a:latin typeface="Gill Sans MT"/>
                <a:cs typeface="Gill Sans MT"/>
              </a:rPr>
              <a:t>dent</a:t>
            </a:r>
            <a:r>
              <a:rPr sz="4500" b="0" spc="-4" dirty="0">
                <a:latin typeface="Gill Sans MT"/>
                <a:cs typeface="Gill Sans MT"/>
              </a:rPr>
              <a:t> i</a:t>
            </a:r>
            <a:r>
              <a:rPr sz="4500" b="0" dirty="0">
                <a:latin typeface="Gill Sans MT"/>
                <a:cs typeface="Gill Sans MT"/>
              </a:rPr>
              <a:t>s	a  </a:t>
            </a:r>
            <a:r>
              <a:rPr sz="4500" b="0" spc="-25" dirty="0">
                <a:latin typeface="Gill Sans MT"/>
                <a:cs typeface="Gill Sans MT"/>
              </a:rPr>
              <a:t>really </a:t>
            </a:r>
            <a:r>
              <a:rPr sz="4500" b="0" spc="-137" dirty="0">
                <a:latin typeface="Gill Sans MT"/>
                <a:cs typeface="Gill Sans MT"/>
              </a:rPr>
              <a:t>Tough </a:t>
            </a:r>
            <a:r>
              <a:rPr sz="4500" b="0" spc="-32" dirty="0">
                <a:latin typeface="Gill Sans MT"/>
                <a:cs typeface="Gill Sans MT"/>
              </a:rPr>
              <a:t>Job  </a:t>
            </a:r>
            <a:r>
              <a:rPr sz="4500" b="0" dirty="0">
                <a:latin typeface="Gill Sans MT"/>
                <a:cs typeface="Gill Sans MT"/>
              </a:rPr>
              <a:t>these</a:t>
            </a:r>
            <a:r>
              <a:rPr sz="4500" b="0" spc="-74" dirty="0">
                <a:latin typeface="Gill Sans MT"/>
                <a:cs typeface="Gill Sans MT"/>
              </a:rPr>
              <a:t> </a:t>
            </a:r>
            <a:r>
              <a:rPr sz="4500" b="0" spc="-46" dirty="0">
                <a:latin typeface="Gill Sans MT"/>
                <a:cs typeface="Gill Sans MT"/>
              </a:rPr>
              <a:t>days</a:t>
            </a:r>
            <a:endParaRPr sz="45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805" y="1723430"/>
            <a:ext cx="3116461" cy="3125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/>
          </a:p>
        </p:txBody>
      </p:sp>
    </p:spTree>
    <p:extLst>
      <p:ext uri="{BB962C8B-B14F-4D97-AF65-F5344CB8AC3E}">
        <p14:creationId xmlns:p14="http://schemas.microsoft.com/office/powerpoint/2010/main" val="36091470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DARKBLU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2F3C"/>
      </a:accent1>
      <a:accent2>
        <a:srgbClr val="2C3F50"/>
      </a:accent2>
      <a:accent3>
        <a:srgbClr val="3E5972"/>
      </a:accent3>
      <a:accent4>
        <a:srgbClr val="507392"/>
      </a:accent4>
      <a:accent5>
        <a:srgbClr val="6D90AF"/>
      </a:accent5>
      <a:accent6>
        <a:srgbClr val="9E90A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20278</TotalTime>
  <Words>309</Words>
  <Application>Microsoft Office PowerPoint</Application>
  <PresentationFormat>On-screen Show (4:3)</PresentationFormat>
  <Paragraphs>77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Century Gothic</vt:lpstr>
      <vt:lpstr>Gill Sans MT</vt:lpstr>
      <vt:lpstr>Source Sans Pro Light</vt:lpstr>
      <vt:lpstr>Tahoma</vt:lpstr>
      <vt:lpstr>Custom Design</vt:lpstr>
      <vt:lpstr>2_Office Theme</vt:lpstr>
      <vt:lpstr>PowerPoint Presentation</vt:lpstr>
      <vt:lpstr>STEPS FOR A SUCCESSFUL PRESIDENT</vt:lpstr>
      <vt:lpstr>PowerPoint Presentation</vt:lpstr>
      <vt:lpstr>RESOURCE &amp; REVIEW TEAMS</vt:lpstr>
      <vt:lpstr>Being Prepared: Making the R&amp;R Meetings Worthwhile</vt:lpstr>
      <vt:lpstr>PowerPoint Presentation</vt:lpstr>
      <vt:lpstr>PowerPoint Presentation</vt:lpstr>
      <vt:lpstr>PowerPoint Presentation</vt:lpstr>
      <vt:lpstr>Being President is a  really Tough Job  these days</vt:lpstr>
      <vt:lpstr>PowerPoint Presentation</vt:lpstr>
      <vt:lpstr>PowerPoint Presentation</vt:lpstr>
      <vt:lpstr>#1. Select an Outstanding  President!</vt:lpstr>
      <vt:lpstr>#3. Fiduciary Responsibility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Jenkins</dc:creator>
  <cp:lastModifiedBy>Trina Weller</cp:lastModifiedBy>
  <cp:revision>758</cp:revision>
  <cp:lastPrinted>2018-03-28T18:47:26Z</cp:lastPrinted>
  <dcterms:created xsi:type="dcterms:W3CDTF">2014-11-05T20:34:12Z</dcterms:created>
  <dcterms:modified xsi:type="dcterms:W3CDTF">2018-07-18T20:49:12Z</dcterms:modified>
</cp:coreProperties>
</file>