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687" r:id="rId2"/>
    <p:sldMasterId id="2147483786" r:id="rId3"/>
  </p:sldMasterIdLst>
  <p:notesMasterIdLst>
    <p:notesMasterId r:id="rId35"/>
  </p:notesMasterIdLst>
  <p:handoutMasterIdLst>
    <p:handoutMasterId r:id="rId36"/>
  </p:handoutMasterIdLst>
  <p:sldIdLst>
    <p:sldId id="599" r:id="rId4"/>
    <p:sldId id="616" r:id="rId5"/>
    <p:sldId id="644" r:id="rId6"/>
    <p:sldId id="621" r:id="rId7"/>
    <p:sldId id="622" r:id="rId8"/>
    <p:sldId id="619" r:id="rId9"/>
    <p:sldId id="627" r:id="rId10"/>
    <p:sldId id="628" r:id="rId11"/>
    <p:sldId id="629" r:id="rId12"/>
    <p:sldId id="630" r:id="rId13"/>
    <p:sldId id="624" r:id="rId14"/>
    <p:sldId id="635" r:id="rId15"/>
    <p:sldId id="639" r:id="rId16"/>
    <p:sldId id="640" r:id="rId17"/>
    <p:sldId id="642" r:id="rId18"/>
    <p:sldId id="607" r:id="rId19"/>
    <p:sldId id="608" r:id="rId20"/>
    <p:sldId id="609" r:id="rId21"/>
    <p:sldId id="610" r:id="rId22"/>
    <p:sldId id="611" r:id="rId23"/>
    <p:sldId id="632" r:id="rId24"/>
    <p:sldId id="636" r:id="rId25"/>
    <p:sldId id="637" r:id="rId26"/>
    <p:sldId id="643" r:id="rId27"/>
    <p:sldId id="613" r:id="rId28"/>
    <p:sldId id="647" r:id="rId29"/>
    <p:sldId id="648" r:id="rId30"/>
    <p:sldId id="615" r:id="rId31"/>
    <p:sldId id="645" r:id="rId32"/>
    <p:sldId id="649" r:id="rId33"/>
    <p:sldId id="651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8E"/>
    <a:srgbClr val="C16A16"/>
    <a:srgbClr val="FDCA65"/>
    <a:srgbClr val="9FBDBC"/>
    <a:srgbClr val="FF9933"/>
    <a:srgbClr val="009999"/>
    <a:srgbClr val="007A8A"/>
    <a:srgbClr val="00ACA8"/>
    <a:srgbClr val="4E858F"/>
    <a:srgbClr val="FFC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6" autoAdjust="0"/>
    <p:restoredTop sz="87266" autoAdjust="0"/>
  </p:normalViewPr>
  <p:slideViewPr>
    <p:cSldViewPr>
      <p:cViewPr varScale="1">
        <p:scale>
          <a:sx n="122" d="100"/>
          <a:sy n="122" d="100"/>
        </p:scale>
        <p:origin x="7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1248"/>
    </p:cViewPr>
  </p:sorterViewPr>
  <p:notesViewPr>
    <p:cSldViewPr>
      <p:cViewPr varScale="1">
        <p:scale>
          <a:sx n="82" d="100"/>
          <a:sy n="82" d="100"/>
        </p:scale>
        <p:origin x="-261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5F-4EBE-9A38-148AAF6054B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Educated Workforce</c:v>
                </c:pt>
                <c:pt idx="1">
                  <c:v>Business-Friendly Environment</c:v>
                </c:pt>
                <c:pt idx="2">
                  <c:v>High-Quality of Life / Outdoor Recreation</c:v>
                </c:pt>
                <c:pt idx="3">
                  <c:v>Logistics / Access</c:v>
                </c:pt>
                <c:pt idx="4">
                  <c:v>Climate</c:v>
                </c:pt>
                <c:pt idx="5">
                  <c:v>Stable Government</c:v>
                </c:pt>
                <c:pt idx="6">
                  <c:v>Infrastructure</c:v>
                </c:pt>
                <c:pt idx="7">
                  <c:v>Values</c:v>
                </c:pt>
                <c:pt idx="8">
                  <c:v>Incentives</c:v>
                </c:pt>
                <c:pt idx="9">
                  <c:v>Tax Climate</c:v>
                </c:pt>
                <c:pt idx="10">
                  <c:v>Friendly People</c:v>
                </c:pt>
                <c:pt idx="11">
                  <c:v>Cost of Living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0.349</c:v>
                </c:pt>
                <c:pt idx="1">
                  <c:v>0.17</c:v>
                </c:pt>
                <c:pt idx="2">
                  <c:v>0.156</c:v>
                </c:pt>
                <c:pt idx="3">
                  <c:v>0.087</c:v>
                </c:pt>
                <c:pt idx="4">
                  <c:v>0.046</c:v>
                </c:pt>
                <c:pt idx="5">
                  <c:v>0.037</c:v>
                </c:pt>
                <c:pt idx="6">
                  <c:v>0.037</c:v>
                </c:pt>
                <c:pt idx="7">
                  <c:v>0.028</c:v>
                </c:pt>
                <c:pt idx="8">
                  <c:v>0.023</c:v>
                </c:pt>
                <c:pt idx="9">
                  <c:v>0.018</c:v>
                </c:pt>
                <c:pt idx="10">
                  <c:v>0.014</c:v>
                </c:pt>
                <c:pt idx="11">
                  <c:v>0.014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5F-4EBE-9A38-148AAF605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68"/>
        <c:axId val="-390849968"/>
        <c:axId val="-390501296"/>
      </c:barChart>
      <c:catAx>
        <c:axId val="-390849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-390501296"/>
        <c:crosses val="autoZero"/>
        <c:auto val="1"/>
        <c:lblAlgn val="ctr"/>
        <c:lblOffset val="100"/>
        <c:noMultiLvlLbl val="0"/>
      </c:catAx>
      <c:valAx>
        <c:axId val="-390501296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-39084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04081632653061"/>
          <c:y val="0.0436893203883495"/>
          <c:w val="0.95578231292517"/>
          <c:h val="0.859393395000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HS Diploma</c:v>
                </c:pt>
              </c:strCache>
            </c:strRef>
          </c:tx>
          <c:spPr>
            <a:solidFill>
              <a:srgbClr val="E8B63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High School Diploma </a:t>
                    </a:r>
                    <a:fld id="{F64A6601-F193-420E-845B-68E9F00882E7}" type="VALUE">
                      <a:rPr lang="en-US" baseline="0" smtClean="0"/>
                      <a:pPr/>
                      <a:t>[VALUE]</a:t>
                    </a:fld>
                    <a:endParaRPr lang="en-US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7E4-4850-8355-735C293F974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Jobs added December 2007 - January 2016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80000.0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CE-4B5D-90E2-7929CA243D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Associate Degree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Jobs added December 2007 - January 2016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3.1E6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CE-4B5D-90E2-7929CA243D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Bachelor's Degree</c:v>
                </c:pt>
              </c:strCache>
            </c:strRef>
          </c:tx>
          <c:spPr>
            <a:solidFill>
              <a:srgbClr val="0097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Jobs added December 2007 - January 2016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4.6E6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CE-4B5D-90E2-7929CA243D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Graduate Degree</c:v>
                </c:pt>
              </c:strCache>
            </c:strRef>
          </c:tx>
          <c:spPr>
            <a:solidFill>
              <a:srgbClr val="CA6F18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CE-4B5D-90E2-7929CA243D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Jobs added December 2007 - January 2016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3.8E6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CE-4B5D-90E2-7929CA243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95392864"/>
        <c:axId val="-395404144"/>
      </c:barChart>
      <c:catAx>
        <c:axId val="-39539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-395404144"/>
        <c:crosses val="autoZero"/>
        <c:auto val="1"/>
        <c:lblAlgn val="ctr"/>
        <c:lblOffset val="100"/>
        <c:tickLblSkip val="1"/>
        <c:noMultiLvlLbl val="0"/>
      </c:catAx>
      <c:valAx>
        <c:axId val="-395404144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-39539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Graduating</c:v>
                </c:pt>
              </c:strCache>
            </c:strRef>
          </c:tx>
          <c:spPr>
            <a:solidFill>
              <a:srgbClr val="4F858E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DCA6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6A-4BE9-B2B9-0652A438E273}"/>
              </c:ext>
            </c:extLst>
          </c:dPt>
          <c:dPt>
            <c:idx val="7"/>
            <c:invertIfNegative val="0"/>
            <c:bubble3D val="0"/>
            <c:spPr>
              <a:solidFill>
                <a:srgbClr val="C16A1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6A-4BE9-B2B9-0652A438E27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charset="0"/>
                    <a:ea typeface="Century Gothic" charset="0"/>
                    <a:cs typeface="Century Gothic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1 Year</c:v>
                </c:pt>
                <c:pt idx="1">
                  <c:v>2 Years</c:v>
                </c:pt>
                <c:pt idx="2">
                  <c:v>3 Years</c:v>
                </c:pt>
                <c:pt idx="3">
                  <c:v>4 Years</c:v>
                </c:pt>
                <c:pt idx="4">
                  <c:v>5 Years</c:v>
                </c:pt>
                <c:pt idx="5">
                  <c:v>6 Years</c:v>
                </c:pt>
                <c:pt idx="6">
                  <c:v>7 Years</c:v>
                </c:pt>
                <c:pt idx="7">
                  <c:v>8 Years</c:v>
                </c:pt>
                <c:pt idx="8">
                  <c:v>9 Years</c:v>
                </c:pt>
                <c:pt idx="9">
                  <c:v>10 Years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0.02</c:v>
                </c:pt>
                <c:pt idx="1">
                  <c:v>0.07</c:v>
                </c:pt>
                <c:pt idx="2">
                  <c:v>0.122</c:v>
                </c:pt>
                <c:pt idx="3">
                  <c:v>0.226</c:v>
                </c:pt>
                <c:pt idx="4">
                  <c:v>0.307</c:v>
                </c:pt>
                <c:pt idx="5">
                  <c:v>0.388</c:v>
                </c:pt>
                <c:pt idx="6">
                  <c:v>0.463</c:v>
                </c:pt>
                <c:pt idx="7">
                  <c:v>0.517</c:v>
                </c:pt>
                <c:pt idx="8">
                  <c:v>0.55</c:v>
                </c:pt>
                <c:pt idx="9">
                  <c:v>0.562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DA-4B27-9AC2-D687D874D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78"/>
        <c:axId val="-380074112"/>
        <c:axId val="-395564112"/>
      </c:barChart>
      <c:catAx>
        <c:axId val="-380074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charset="0"/>
                    <a:ea typeface="Century Gothic" charset="0"/>
                    <a:cs typeface="Century Gothic" charset="0"/>
                  </a:defRPr>
                </a:pPr>
                <a:r>
                  <a:rPr lang="en-US" b="1" dirty="0" smtClean="0"/>
                  <a:t>Years it</a:t>
                </a:r>
                <a:r>
                  <a:rPr lang="en-US" b="1" baseline="0" dirty="0" smtClean="0"/>
                  <a:t> takes to Graduate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pPr>
            <a:endParaRPr lang="en-US"/>
          </a:p>
        </c:txPr>
        <c:crossAx val="-395564112"/>
        <c:crosses val="autoZero"/>
        <c:auto val="1"/>
        <c:lblAlgn val="ctr"/>
        <c:lblOffset val="50"/>
        <c:noMultiLvlLbl val="0"/>
      </c:catAx>
      <c:valAx>
        <c:axId val="-395564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38007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Graduate college withing 8 years of enrolling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F858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892-4070-8455-6AF331FC7880}"/>
              </c:ext>
            </c:extLst>
          </c:dPt>
          <c:dPt>
            <c:idx val="1"/>
            <c:invertIfNegative val="0"/>
            <c:bubble3D val="0"/>
            <c:spPr>
              <a:solidFill>
                <a:srgbClr val="FDCA6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92-4070-8455-6AF331FC7880}"/>
              </c:ext>
            </c:extLst>
          </c:dPt>
          <c:dPt>
            <c:idx val="2"/>
            <c:invertIfNegative val="0"/>
            <c:bubble3D val="0"/>
            <c:spPr>
              <a:solidFill>
                <a:srgbClr val="C16A1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892-4070-8455-6AF331FC7880}"/>
              </c:ext>
            </c:extLst>
          </c:dPt>
          <c:dLbls>
            <c:dLbl>
              <c:idx val="0"/>
              <c:layout>
                <c:manualLayout>
                  <c:x val="-0.00213372821640538"/>
                  <c:y val="0.117419652900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892-4070-8455-6AF331FC7880}"/>
                </c:ext>
                <c:ext xmlns:c15="http://schemas.microsoft.com/office/drawing/2012/chart" uri="{CE6537A1-D6FC-4f65-9D91-7224C49458BB}">
                  <c15:layout>
                    <c:manualLayout>
                      <c:w val="0.08612715077282"/>
                      <c:h val="0.102762467191601"/>
                    </c:manualLayout>
                  </c15:layout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892-4070-8455-6AF331FC788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892-4070-8455-6AF331FC7880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entury Gothic" charset="0"/>
                    <a:ea typeface="Century Gothic" charset="0"/>
                    <a:cs typeface="Century Gothic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Low-Income</c:v>
                </c:pt>
                <c:pt idx="1">
                  <c:v>Middle-Income</c:v>
                </c:pt>
                <c:pt idx="2">
                  <c:v>High-Income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0.14</c:v>
                </c:pt>
                <c:pt idx="1">
                  <c:v>0.29</c:v>
                </c:pt>
                <c:pt idx="2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92-4070-8455-6AF331FC7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77"/>
        <c:axId val="-385835648"/>
        <c:axId val="-385436224"/>
      </c:barChart>
      <c:catAx>
        <c:axId val="-38583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pPr>
            <a:endParaRPr lang="en-US"/>
          </a:p>
        </c:txPr>
        <c:crossAx val="-385436224"/>
        <c:crosses val="autoZero"/>
        <c:auto val="1"/>
        <c:lblAlgn val="ctr"/>
        <c:lblOffset val="100"/>
        <c:noMultiLvlLbl val="0"/>
      </c:catAx>
      <c:valAx>
        <c:axId val="-385436224"/>
        <c:scaling>
          <c:orientation val="minMax"/>
          <c:max val="0.7"/>
        </c:scaling>
        <c:delete val="1"/>
        <c:axPos val="l"/>
        <c:numFmt formatCode="General" sourceLinked="1"/>
        <c:majorTickMark val="none"/>
        <c:minorTickMark val="none"/>
        <c:tickLblPos val="nextTo"/>
        <c:crossAx val="-38583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170582" cy="48088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5" y="3"/>
            <a:ext cx="3170582" cy="48088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570197A-0E65-4520-9D09-295144EE9C3E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18664"/>
            <a:ext cx="3170582" cy="48088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5" y="9118664"/>
            <a:ext cx="3170582" cy="48088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85A01CAA-ECE5-4A38-9D1E-0466D883D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68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7126" tIns="48562" rIns="97126" bIns="4856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7126" tIns="48562" rIns="97126" bIns="48562" rtlCol="0"/>
          <a:lstStyle>
            <a:lvl1pPr algn="r">
              <a:defRPr sz="1300"/>
            </a:lvl1pPr>
          </a:lstStyle>
          <a:p>
            <a:fld id="{9CA41D6B-CCF6-4B6C-AE96-08CFDA022BE9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26" tIns="48562" rIns="97126" bIns="485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2"/>
            <a:ext cx="5852160" cy="4320540"/>
          </a:xfrm>
          <a:prstGeom prst="rect">
            <a:avLst/>
          </a:prstGeom>
        </p:spPr>
        <p:txBody>
          <a:bodyPr vert="horz" lIns="97126" tIns="48562" rIns="97126" bIns="485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7126" tIns="48562" rIns="97126" bIns="4856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7126" tIns="48562" rIns="97126" bIns="48562" rtlCol="0" anchor="b"/>
          <a:lstStyle>
            <a:lvl1pPr algn="r">
              <a:defRPr sz="1300"/>
            </a:lvl1pPr>
          </a:lstStyle>
          <a:p>
            <a:fld id="{90EF8B36-CDA8-45D4-AAB1-229E6B71F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8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F8B36-CDA8-45D4-AAB1-229E6B71F8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7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1pPr>
            <a:lvl2pPr marL="777847" indent="-299172"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2pPr>
            <a:lvl3pPr marL="1196687" indent="-239338"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3pPr>
            <a:lvl4pPr marL="1675361" indent="-239338"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4pPr>
            <a:lvl5pPr marL="2154037" indent="-239338"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5pPr>
            <a:lvl6pPr marL="2632711" indent="-2393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6pPr>
            <a:lvl7pPr marL="3111385" indent="-2393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7pPr>
            <a:lvl8pPr marL="3590060" indent="-2393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8pPr>
            <a:lvl9pPr marL="4068734" indent="-2393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9pPr>
          </a:lstStyle>
          <a:p>
            <a:fld id="{29B30D1C-70ED-4358-95A8-C1C6720A5560}" type="slidenum">
              <a:rPr lang="en-US" sz="1300">
                <a:solidFill>
                  <a:srgbClr val="000000"/>
                </a:solidFill>
              </a:rPr>
              <a:pPr/>
              <a:t>13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365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1pPr>
            <a:lvl2pPr marL="777847" indent="-299172"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2pPr>
            <a:lvl3pPr marL="1196687" indent="-239338"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3pPr>
            <a:lvl4pPr marL="1675361" indent="-239338"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4pPr>
            <a:lvl5pPr marL="2154037" indent="-239338"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5pPr>
            <a:lvl6pPr marL="2632711" indent="-2393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6pPr>
            <a:lvl7pPr marL="3111385" indent="-2393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7pPr>
            <a:lvl8pPr marL="3590060" indent="-2393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8pPr>
            <a:lvl9pPr marL="4068734" indent="-2393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9pPr>
          </a:lstStyle>
          <a:p>
            <a:fld id="{29B30D1C-70ED-4358-95A8-C1C6720A5560}" type="slidenum">
              <a:rPr lang="en-US" sz="1300">
                <a:solidFill>
                  <a:srgbClr val="000000"/>
                </a:solidFill>
              </a:rPr>
              <a:pPr/>
              <a:t>14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194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1pPr>
            <a:lvl2pPr marL="777847" indent="-299172"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2pPr>
            <a:lvl3pPr marL="1196687" indent="-239338"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3pPr>
            <a:lvl4pPr marL="1675361" indent="-239338"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4pPr>
            <a:lvl5pPr marL="2154037" indent="-239338"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5pPr>
            <a:lvl6pPr marL="2632711" indent="-2393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6pPr>
            <a:lvl7pPr marL="3111385" indent="-2393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7pPr>
            <a:lvl8pPr marL="3590060" indent="-2393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8pPr>
            <a:lvl9pPr marL="4068734" indent="-2393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-99" charset="-128"/>
              </a:defRPr>
            </a:lvl9pPr>
          </a:lstStyle>
          <a:p>
            <a:fld id="{29B30D1C-70ED-4358-95A8-C1C6720A5560}" type="slidenum">
              <a:rPr lang="en-US" sz="1300">
                <a:solidFill>
                  <a:srgbClr val="000000"/>
                </a:solidFill>
              </a:rPr>
              <a:pPr/>
              <a:t>15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66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4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1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68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1BE3E-C604-4F61-980B-0D506E5993CD}" type="datetimeFigureOut">
              <a:rPr lang="id-ID"/>
              <a:pPr/>
              <a:t>30/07/18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CB1EA-4804-4F2C-8BA9-70595D523DF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5247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260350" y="6408738"/>
            <a:ext cx="168275" cy="222250"/>
            <a:chOff x="4328868" y="5502988"/>
            <a:chExt cx="500307" cy="493774"/>
          </a:xfrm>
        </p:grpSpPr>
        <p:sp>
          <p:nvSpPr>
            <p:cNvPr id="5" name="Freeform 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6" name="Freeform 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7" name="Group 9"/>
          <p:cNvGrpSpPr>
            <a:grpSpLocks/>
          </p:cNvGrpSpPr>
          <p:nvPr userDrawn="1"/>
        </p:nvGrpSpPr>
        <p:grpSpPr bwMode="auto">
          <a:xfrm flipH="1">
            <a:off x="700088" y="6408738"/>
            <a:ext cx="168275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9" name="Freeform 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cxnSp>
        <p:nvCxnSpPr>
          <p:cNvPr id="10" name="Straight Connector 9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647113" y="573088"/>
            <a:ext cx="346075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47113" y="304800"/>
            <a:ext cx="346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94A0701-9531-4608-AE82-07CFC898EAE6}" type="slidenum">
              <a:rPr lang="id-ID" sz="1000" b="1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z="100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399088"/>
          </a:xfrm>
        </p:spPr>
        <p:txBody>
          <a:bodyPr rtlCol="0">
            <a:normAutofit/>
          </a:bodyPr>
          <a:lstStyle>
            <a:lvl1pPr>
              <a:defRPr sz="27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41593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260350" y="6408738"/>
            <a:ext cx="168275" cy="222250"/>
            <a:chOff x="4328868" y="5502988"/>
            <a:chExt cx="500307" cy="493774"/>
          </a:xfrm>
        </p:grpSpPr>
        <p:sp>
          <p:nvSpPr>
            <p:cNvPr id="4" name="Freeform 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5" name="Freeform 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6" name="Group 9"/>
          <p:cNvGrpSpPr>
            <a:grpSpLocks/>
          </p:cNvGrpSpPr>
          <p:nvPr userDrawn="1"/>
        </p:nvGrpSpPr>
        <p:grpSpPr bwMode="auto">
          <a:xfrm flipH="1">
            <a:off x="700088" y="6408738"/>
            <a:ext cx="168275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8" name="Freeform 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647113" y="573088"/>
            <a:ext cx="346075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47113" y="304800"/>
            <a:ext cx="346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A900602-E21F-4AD0-B7E6-827FB0CE2BEF}" type="slidenum">
              <a:rPr lang="id-ID" sz="1000" b="1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z="1000">
              <a:solidFill>
                <a:prstClr val="white"/>
              </a:solidFill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2352185"/>
            <a:ext cx="9144000" cy="1984560"/>
          </a:xfr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939608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260350" y="6408738"/>
            <a:ext cx="168275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2" name="Freeform 11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13" name="Group 9"/>
          <p:cNvGrpSpPr>
            <a:grpSpLocks/>
          </p:cNvGrpSpPr>
          <p:nvPr userDrawn="1"/>
        </p:nvGrpSpPr>
        <p:grpSpPr bwMode="auto">
          <a:xfrm flipH="1">
            <a:off x="700088" y="6408738"/>
            <a:ext cx="168275" cy="222250"/>
            <a:chOff x="4328868" y="5502988"/>
            <a:chExt cx="500307" cy="493774"/>
          </a:xfrm>
        </p:grpSpPr>
        <p:sp>
          <p:nvSpPr>
            <p:cNvPr id="14" name="Freeform 13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5" name="Freeform 14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647113" y="573088"/>
            <a:ext cx="346075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647113" y="304800"/>
            <a:ext cx="346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554BF43-30F4-4810-AC62-3BEBC99E248C}" type="slidenum">
              <a:rPr lang="id-ID" sz="1000" b="1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z="1000">
              <a:solidFill>
                <a:prstClr val="white"/>
              </a:soli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30" y="2570959"/>
            <a:ext cx="1273385" cy="127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898" y="2570959"/>
            <a:ext cx="1273385" cy="127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89" y="2570959"/>
            <a:ext cx="1273385" cy="127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6" y="2570959"/>
            <a:ext cx="1273385" cy="127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603115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260350" y="6408738"/>
            <a:ext cx="168275" cy="222250"/>
            <a:chOff x="4328868" y="5502988"/>
            <a:chExt cx="500307" cy="493774"/>
          </a:xfrm>
        </p:grpSpPr>
        <p:sp>
          <p:nvSpPr>
            <p:cNvPr id="5" name="Freeform 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6" name="Freeform 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7" name="Group 9"/>
          <p:cNvGrpSpPr>
            <a:grpSpLocks/>
          </p:cNvGrpSpPr>
          <p:nvPr userDrawn="1"/>
        </p:nvGrpSpPr>
        <p:grpSpPr bwMode="auto">
          <a:xfrm flipH="1">
            <a:off x="700088" y="6408738"/>
            <a:ext cx="168275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9" name="Freeform 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cxnSp>
        <p:nvCxnSpPr>
          <p:cNvPr id="10" name="Straight Connector 9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647113" y="573088"/>
            <a:ext cx="346075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47113" y="304800"/>
            <a:ext cx="346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8B7BBAF-CEC6-470C-8AC7-5BDA545CFD5C}" type="slidenum">
              <a:rPr lang="id-ID" sz="1000" b="1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z="100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07606" y="1778000"/>
            <a:ext cx="1771650" cy="2445905"/>
          </a:xfr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386887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260350" y="6408738"/>
            <a:ext cx="168275" cy="222250"/>
            <a:chOff x="4328868" y="5502988"/>
            <a:chExt cx="500307" cy="493774"/>
          </a:xfrm>
        </p:grpSpPr>
        <p:sp>
          <p:nvSpPr>
            <p:cNvPr id="5" name="Freeform 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6" name="Freeform 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7" name="Group 9"/>
          <p:cNvGrpSpPr>
            <a:grpSpLocks/>
          </p:cNvGrpSpPr>
          <p:nvPr userDrawn="1"/>
        </p:nvGrpSpPr>
        <p:grpSpPr bwMode="auto">
          <a:xfrm flipH="1">
            <a:off x="700088" y="6408738"/>
            <a:ext cx="168275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1" name="Freeform 1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7113" y="573088"/>
            <a:ext cx="346075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647113" y="304800"/>
            <a:ext cx="346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2577F25-CAD2-49B5-8D83-8E5D703A223C}" type="slidenum">
              <a:rPr lang="id-ID" sz="1000" b="1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z="1000">
              <a:solidFill>
                <a:prstClr val="white"/>
              </a:solidFill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0" y="1585511"/>
            <a:ext cx="1025128" cy="1026000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3" y="2565225"/>
            <a:ext cx="1025128" cy="1026000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 rtlCol="0"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317795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838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2400" y="6553200"/>
            <a:ext cx="457200" cy="276225"/>
          </a:xfrm>
          <a:ln/>
        </p:spPr>
        <p:txBody>
          <a:bodyPr anchor="b"/>
          <a:lstStyle>
            <a:lvl1pPr algn="l">
              <a:defRPr sz="1100">
                <a:latin typeface="+mj-lt"/>
              </a:defRPr>
            </a:lvl1pPr>
          </a:lstStyle>
          <a:p>
            <a:pPr>
              <a:defRPr/>
            </a:pPr>
            <a:fld id="{38EEDC08-A2B9-4673-9EDE-B918185A1A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705225" y="149423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spc="0" dirty="0">
                <a:solidFill>
                  <a:schemeClr val="bg1"/>
                </a:solidFill>
                <a:latin typeface="Calibri Light" panose="020F0302020204030204" pitchFamily="34" charset="0"/>
                <a:cs typeface="Calibri"/>
              </a:rPr>
              <a:t>Utah System of Higher</a:t>
            </a:r>
            <a:r>
              <a:rPr lang="en-US" sz="1400" b="0" i="0" spc="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"/>
              </a:rPr>
              <a:t> Education</a:t>
            </a:r>
            <a:endParaRPr lang="en-US" sz="1400" b="0" i="0" spc="0" dirty="0">
              <a:solidFill>
                <a:schemeClr val="bg1"/>
              </a:solidFill>
              <a:latin typeface="Calibri Light" panose="020F0302020204030204" pitchFamily="34" charset="0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-227164"/>
            <a:ext cx="2553634" cy="9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9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1BE3E-C604-4F61-980B-0D506E5993CD}" type="datetimeFigureOut">
              <a:rPr lang="id-ID"/>
              <a:pPr/>
              <a:t>30/07/18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CB1EA-4804-4F2C-8BA9-70595D523DF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266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42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260350" y="6408738"/>
            <a:ext cx="168275" cy="222250"/>
            <a:chOff x="4328868" y="5502988"/>
            <a:chExt cx="500307" cy="493774"/>
          </a:xfrm>
        </p:grpSpPr>
        <p:sp>
          <p:nvSpPr>
            <p:cNvPr id="5" name="Freeform 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6" name="Freeform 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7" name="Group 9"/>
          <p:cNvGrpSpPr>
            <a:grpSpLocks/>
          </p:cNvGrpSpPr>
          <p:nvPr userDrawn="1"/>
        </p:nvGrpSpPr>
        <p:grpSpPr bwMode="auto">
          <a:xfrm flipH="1">
            <a:off x="700088" y="6408738"/>
            <a:ext cx="168275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9" name="Freeform 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cxnSp>
        <p:nvCxnSpPr>
          <p:cNvPr id="10" name="Straight Connector 9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647113" y="573088"/>
            <a:ext cx="346075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47113" y="304800"/>
            <a:ext cx="346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94A0701-9531-4608-AE82-07CFC898EAE6}" type="slidenum">
              <a:rPr lang="id-ID" sz="1000" b="1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z="100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399088"/>
          </a:xfrm>
        </p:spPr>
        <p:txBody>
          <a:bodyPr rtlCol="0">
            <a:normAutofit/>
          </a:bodyPr>
          <a:lstStyle>
            <a:lvl1pPr>
              <a:defRPr sz="27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208228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260350" y="6408738"/>
            <a:ext cx="168275" cy="222250"/>
            <a:chOff x="4328868" y="5502988"/>
            <a:chExt cx="500307" cy="493774"/>
          </a:xfrm>
        </p:grpSpPr>
        <p:sp>
          <p:nvSpPr>
            <p:cNvPr id="4" name="Freeform 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5" name="Freeform 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6" name="Group 9"/>
          <p:cNvGrpSpPr>
            <a:grpSpLocks/>
          </p:cNvGrpSpPr>
          <p:nvPr userDrawn="1"/>
        </p:nvGrpSpPr>
        <p:grpSpPr bwMode="auto">
          <a:xfrm flipH="1">
            <a:off x="700088" y="6408738"/>
            <a:ext cx="168275" cy="222250"/>
            <a:chOff x="4328868" y="5502988"/>
            <a:chExt cx="500307" cy="493774"/>
          </a:xfrm>
        </p:grpSpPr>
        <p:sp>
          <p:nvSpPr>
            <p:cNvPr id="7" name="Freeform 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8" name="Freeform 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647113" y="573088"/>
            <a:ext cx="346075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47113" y="304800"/>
            <a:ext cx="346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A900602-E21F-4AD0-B7E6-827FB0CE2BEF}" type="slidenum">
              <a:rPr lang="id-ID" sz="1000" b="1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z="1000">
              <a:solidFill>
                <a:prstClr val="white"/>
              </a:solidFill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2352185"/>
            <a:ext cx="9144000" cy="1984560"/>
          </a:xfr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246034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260350" y="6408738"/>
            <a:ext cx="168275" cy="222250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2" name="Freeform 11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13" name="Group 9"/>
          <p:cNvGrpSpPr>
            <a:grpSpLocks/>
          </p:cNvGrpSpPr>
          <p:nvPr userDrawn="1"/>
        </p:nvGrpSpPr>
        <p:grpSpPr bwMode="auto">
          <a:xfrm flipH="1">
            <a:off x="700088" y="6408738"/>
            <a:ext cx="168275" cy="222250"/>
            <a:chOff x="4328868" y="5502988"/>
            <a:chExt cx="500307" cy="493774"/>
          </a:xfrm>
        </p:grpSpPr>
        <p:sp>
          <p:nvSpPr>
            <p:cNvPr id="14" name="Freeform 13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5" name="Freeform 14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647113" y="573088"/>
            <a:ext cx="346075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647113" y="304800"/>
            <a:ext cx="346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554BF43-30F4-4810-AC62-3BEBC99E248C}" type="slidenum">
              <a:rPr lang="id-ID" sz="1000" b="1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z="1000">
              <a:solidFill>
                <a:prstClr val="white"/>
              </a:soli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87630" y="2570959"/>
            <a:ext cx="1273385" cy="127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78898" y="2570959"/>
            <a:ext cx="1273385" cy="127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81589" y="2570959"/>
            <a:ext cx="1273385" cy="127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772856" y="2570959"/>
            <a:ext cx="1273385" cy="127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67350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260350" y="6408738"/>
            <a:ext cx="168275" cy="222250"/>
            <a:chOff x="4328868" y="5502988"/>
            <a:chExt cx="500307" cy="493774"/>
          </a:xfrm>
        </p:grpSpPr>
        <p:sp>
          <p:nvSpPr>
            <p:cNvPr id="5" name="Freeform 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6" name="Freeform 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7" name="Group 9"/>
          <p:cNvGrpSpPr>
            <a:grpSpLocks/>
          </p:cNvGrpSpPr>
          <p:nvPr userDrawn="1"/>
        </p:nvGrpSpPr>
        <p:grpSpPr bwMode="auto">
          <a:xfrm flipH="1">
            <a:off x="700088" y="6408738"/>
            <a:ext cx="168275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9" name="Freeform 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cxnSp>
        <p:nvCxnSpPr>
          <p:cNvPr id="10" name="Straight Connector 9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647113" y="573088"/>
            <a:ext cx="346075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47113" y="304800"/>
            <a:ext cx="346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8B7BBAF-CEC6-470C-8AC7-5BDA545CFD5C}" type="slidenum">
              <a:rPr lang="id-ID" sz="1000" b="1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z="1000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07606" y="1778000"/>
            <a:ext cx="1771650" cy="2445905"/>
          </a:xfrm>
        </p:spPr>
        <p:txBody>
          <a:bodyPr rtlCol="0">
            <a:normAutofit/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939446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260350" y="6408738"/>
            <a:ext cx="168275" cy="222250"/>
            <a:chOff x="4328868" y="5502988"/>
            <a:chExt cx="500307" cy="493774"/>
          </a:xfrm>
        </p:grpSpPr>
        <p:sp>
          <p:nvSpPr>
            <p:cNvPr id="5" name="Freeform 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6" name="Freeform 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7" name="Group 9"/>
          <p:cNvGrpSpPr>
            <a:grpSpLocks/>
          </p:cNvGrpSpPr>
          <p:nvPr userDrawn="1"/>
        </p:nvGrpSpPr>
        <p:grpSpPr bwMode="auto">
          <a:xfrm flipH="1">
            <a:off x="700088" y="6408738"/>
            <a:ext cx="168275" cy="222250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2384" y="5651120"/>
              <a:ext cx="113277" cy="197510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1" name="Freeform 1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414338" y="6523038"/>
            <a:ext cx="28575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47113" y="273050"/>
            <a:ext cx="346075" cy="34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47113" y="573088"/>
            <a:ext cx="346075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647113" y="304800"/>
            <a:ext cx="3460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2577F25-CAD2-49B5-8D83-8E5D703A223C}" type="slidenum">
              <a:rPr lang="id-ID" sz="1000" b="1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z="1000">
              <a:solidFill>
                <a:prstClr val="white"/>
              </a:solidFill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080" y="1585511"/>
            <a:ext cx="1025128" cy="1026000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>
              <a:defRPr sz="1050">
                <a:solidFill>
                  <a:schemeClr val="accent5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6793" y="2565225"/>
            <a:ext cx="1025128" cy="1026000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 rtlCol="0">
            <a:norm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06583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838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2400" y="6553200"/>
            <a:ext cx="457200" cy="276225"/>
          </a:xfrm>
          <a:ln/>
        </p:spPr>
        <p:txBody>
          <a:bodyPr anchor="b"/>
          <a:lstStyle>
            <a:lvl1pPr algn="l">
              <a:defRPr sz="1100">
                <a:latin typeface="+mj-lt"/>
              </a:defRPr>
            </a:lvl1pPr>
          </a:lstStyle>
          <a:p>
            <a:pPr>
              <a:defRPr/>
            </a:pPr>
            <a:fld id="{38EEDC08-A2B9-4673-9EDE-B918185A1A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705225" y="149423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spc="0" dirty="0">
                <a:solidFill>
                  <a:schemeClr val="bg1"/>
                </a:solidFill>
                <a:latin typeface="Calibri Light" panose="020F0302020204030204" pitchFamily="34" charset="0"/>
                <a:cs typeface="Calibri"/>
              </a:rPr>
              <a:t>Utah System of Higher</a:t>
            </a:r>
            <a:r>
              <a:rPr lang="en-US" sz="1400" b="0" i="0" spc="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"/>
              </a:rPr>
              <a:t> Education</a:t>
            </a:r>
            <a:endParaRPr lang="en-US" sz="1400" b="0" i="0" spc="0" dirty="0">
              <a:solidFill>
                <a:schemeClr val="bg1"/>
              </a:solidFill>
              <a:latin typeface="Calibri Light" panose="020F0302020204030204" pitchFamily="34" charset="0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-227164"/>
            <a:ext cx="2553634" cy="9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0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4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9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2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0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FF4C-27B7-432E-B231-74D3E991F75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7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FFF4C-27B7-432E-B231-74D3E991F75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D77E2-BBBA-41B2-925C-AA4360F61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917664-2117-44AE-ABD6-550D7BF4B7F6}" type="datetimeFigureOut">
              <a:rPr lang="id-ID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30/07/18</a:t>
            </a:fld>
            <a:endParaRPr lang="id-ID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7CB15A-7BB3-4D37-9F13-62D295DFA2DF}" type="slidenum">
              <a:rPr lang="id-ID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414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746" r:id="rId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917664-2117-44AE-ABD6-550D7BF4B7F6}" type="datetimeFigureOut">
              <a:rPr lang="id-ID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30/07/18</a:t>
            </a:fld>
            <a:endParaRPr lang="id-ID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7CB15A-7BB3-4D37-9F13-62D295DFA2DF}" type="slidenum">
              <a:rPr lang="id-ID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7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S PGothic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160838" y="2928938"/>
            <a:ext cx="1498600" cy="460375"/>
            <a:chOff x="5546756" y="3048495"/>
            <a:chExt cx="1998901" cy="612358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546756" y="3048495"/>
              <a:ext cx="523017" cy="612358"/>
            </a:xfrm>
            <a:custGeom>
              <a:avLst/>
              <a:gdLst>
                <a:gd name="T0" fmla="*/ 0 w 342"/>
                <a:gd name="T1" fmla="*/ 199 h 399"/>
                <a:gd name="T2" fmla="*/ 15 w 342"/>
                <a:gd name="T3" fmla="*/ 116 h 399"/>
                <a:gd name="T4" fmla="*/ 56 w 342"/>
                <a:gd name="T5" fmla="*/ 53 h 399"/>
                <a:gd name="T6" fmla="*/ 113 w 342"/>
                <a:gd name="T7" fmla="*/ 14 h 399"/>
                <a:gd name="T8" fmla="*/ 180 w 342"/>
                <a:gd name="T9" fmla="*/ 0 h 399"/>
                <a:gd name="T10" fmla="*/ 251 w 342"/>
                <a:gd name="T11" fmla="*/ 14 h 399"/>
                <a:gd name="T12" fmla="*/ 301 w 342"/>
                <a:gd name="T13" fmla="*/ 52 h 399"/>
                <a:gd name="T14" fmla="*/ 332 w 342"/>
                <a:gd name="T15" fmla="*/ 110 h 399"/>
                <a:gd name="T16" fmla="*/ 342 w 342"/>
                <a:gd name="T17" fmla="*/ 183 h 399"/>
                <a:gd name="T18" fmla="*/ 340 w 342"/>
                <a:gd name="T19" fmla="*/ 211 h 399"/>
                <a:gd name="T20" fmla="*/ 337 w 342"/>
                <a:gd name="T21" fmla="*/ 230 h 399"/>
                <a:gd name="T22" fmla="*/ 109 w 342"/>
                <a:gd name="T23" fmla="*/ 230 h 399"/>
                <a:gd name="T24" fmla="*/ 143 w 342"/>
                <a:gd name="T25" fmla="*/ 294 h 399"/>
                <a:gd name="T26" fmla="*/ 208 w 342"/>
                <a:gd name="T27" fmla="*/ 313 h 399"/>
                <a:gd name="T28" fmla="*/ 290 w 342"/>
                <a:gd name="T29" fmla="*/ 288 h 399"/>
                <a:gd name="T30" fmla="*/ 328 w 342"/>
                <a:gd name="T31" fmla="*/ 356 h 399"/>
                <a:gd name="T32" fmla="*/ 263 w 342"/>
                <a:gd name="T33" fmla="*/ 388 h 399"/>
                <a:gd name="T34" fmla="*/ 193 w 342"/>
                <a:gd name="T35" fmla="*/ 399 h 399"/>
                <a:gd name="T36" fmla="*/ 117 w 342"/>
                <a:gd name="T37" fmla="*/ 386 h 399"/>
                <a:gd name="T38" fmla="*/ 55 w 342"/>
                <a:gd name="T39" fmla="*/ 347 h 399"/>
                <a:gd name="T40" fmla="*/ 15 w 342"/>
                <a:gd name="T41" fmla="*/ 284 h 399"/>
                <a:gd name="T42" fmla="*/ 0 w 342"/>
                <a:gd name="T43" fmla="*/ 199 h 399"/>
                <a:gd name="T44" fmla="*/ 246 w 342"/>
                <a:gd name="T45" fmla="*/ 160 h 399"/>
                <a:gd name="T46" fmla="*/ 231 w 342"/>
                <a:gd name="T47" fmla="*/ 107 h 399"/>
                <a:gd name="T48" fmla="*/ 182 w 342"/>
                <a:gd name="T49" fmla="*/ 86 h 399"/>
                <a:gd name="T50" fmla="*/ 135 w 342"/>
                <a:gd name="T51" fmla="*/ 104 h 399"/>
                <a:gd name="T52" fmla="*/ 108 w 342"/>
                <a:gd name="T53" fmla="*/ 160 h 399"/>
                <a:gd name="T54" fmla="*/ 246 w 342"/>
                <a:gd name="T55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2" h="399">
                  <a:moveTo>
                    <a:pt x="0" y="199"/>
                  </a:moveTo>
                  <a:cubicBezTo>
                    <a:pt x="0" y="169"/>
                    <a:pt x="5" y="141"/>
                    <a:pt x="15" y="116"/>
                  </a:cubicBezTo>
                  <a:cubicBezTo>
                    <a:pt x="26" y="91"/>
                    <a:pt x="39" y="70"/>
                    <a:pt x="56" y="53"/>
                  </a:cubicBezTo>
                  <a:cubicBezTo>
                    <a:pt x="72" y="36"/>
                    <a:pt x="91" y="23"/>
                    <a:pt x="113" y="14"/>
                  </a:cubicBezTo>
                  <a:cubicBezTo>
                    <a:pt x="134" y="4"/>
                    <a:pt x="157" y="0"/>
                    <a:pt x="180" y="0"/>
                  </a:cubicBezTo>
                  <a:cubicBezTo>
                    <a:pt x="207" y="0"/>
                    <a:pt x="231" y="4"/>
                    <a:pt x="251" y="14"/>
                  </a:cubicBezTo>
                  <a:cubicBezTo>
                    <a:pt x="271" y="23"/>
                    <a:pt x="288" y="36"/>
                    <a:pt x="301" y="52"/>
                  </a:cubicBezTo>
                  <a:cubicBezTo>
                    <a:pt x="315" y="68"/>
                    <a:pt x="325" y="88"/>
                    <a:pt x="332" y="110"/>
                  </a:cubicBezTo>
                  <a:cubicBezTo>
                    <a:pt x="338" y="132"/>
                    <a:pt x="342" y="156"/>
                    <a:pt x="342" y="183"/>
                  </a:cubicBezTo>
                  <a:cubicBezTo>
                    <a:pt x="342" y="193"/>
                    <a:pt x="341" y="202"/>
                    <a:pt x="340" y="211"/>
                  </a:cubicBezTo>
                  <a:cubicBezTo>
                    <a:pt x="339" y="219"/>
                    <a:pt x="338" y="226"/>
                    <a:pt x="337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14" y="259"/>
                    <a:pt x="126" y="281"/>
                    <a:pt x="143" y="294"/>
                  </a:cubicBezTo>
                  <a:cubicBezTo>
                    <a:pt x="161" y="307"/>
                    <a:pt x="183" y="313"/>
                    <a:pt x="208" y="313"/>
                  </a:cubicBezTo>
                  <a:cubicBezTo>
                    <a:pt x="235" y="313"/>
                    <a:pt x="263" y="305"/>
                    <a:pt x="290" y="288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08" y="369"/>
                    <a:pt x="287" y="380"/>
                    <a:pt x="263" y="388"/>
                  </a:cubicBezTo>
                  <a:cubicBezTo>
                    <a:pt x="239" y="395"/>
                    <a:pt x="216" y="399"/>
                    <a:pt x="193" y="399"/>
                  </a:cubicBezTo>
                  <a:cubicBezTo>
                    <a:pt x="166" y="399"/>
                    <a:pt x="140" y="395"/>
                    <a:pt x="117" y="386"/>
                  </a:cubicBezTo>
                  <a:cubicBezTo>
                    <a:pt x="93" y="377"/>
                    <a:pt x="73" y="364"/>
                    <a:pt x="55" y="347"/>
                  </a:cubicBezTo>
                  <a:cubicBezTo>
                    <a:pt x="38" y="329"/>
                    <a:pt x="24" y="309"/>
                    <a:pt x="15" y="284"/>
                  </a:cubicBezTo>
                  <a:cubicBezTo>
                    <a:pt x="5" y="259"/>
                    <a:pt x="0" y="231"/>
                    <a:pt x="0" y="199"/>
                  </a:cubicBezTo>
                  <a:close/>
                  <a:moveTo>
                    <a:pt x="246" y="160"/>
                  </a:moveTo>
                  <a:cubicBezTo>
                    <a:pt x="246" y="138"/>
                    <a:pt x="241" y="120"/>
                    <a:pt x="231" y="107"/>
                  </a:cubicBezTo>
                  <a:cubicBezTo>
                    <a:pt x="221" y="93"/>
                    <a:pt x="205" y="86"/>
                    <a:pt x="182" y="86"/>
                  </a:cubicBezTo>
                  <a:cubicBezTo>
                    <a:pt x="164" y="86"/>
                    <a:pt x="148" y="92"/>
                    <a:pt x="135" y="104"/>
                  </a:cubicBezTo>
                  <a:cubicBezTo>
                    <a:pt x="121" y="116"/>
                    <a:pt x="112" y="135"/>
                    <a:pt x="108" y="160"/>
                  </a:cubicBezTo>
                  <a:lnTo>
                    <a:pt x="24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033776" y="3061164"/>
              <a:ext cx="586541" cy="587019"/>
            </a:xfrm>
            <a:custGeom>
              <a:avLst/>
              <a:gdLst>
                <a:gd name="T0" fmla="*/ 0 w 383"/>
                <a:gd name="T1" fmla="*/ 0 h 381"/>
                <a:gd name="T2" fmla="*/ 113 w 383"/>
                <a:gd name="T3" fmla="*/ 0 h 381"/>
                <a:gd name="T4" fmla="*/ 162 w 383"/>
                <a:gd name="T5" fmla="*/ 180 h 381"/>
                <a:gd name="T6" fmla="*/ 177 w 383"/>
                <a:gd name="T7" fmla="*/ 238 h 381"/>
                <a:gd name="T8" fmla="*/ 192 w 383"/>
                <a:gd name="T9" fmla="*/ 297 h 381"/>
                <a:gd name="T10" fmla="*/ 195 w 383"/>
                <a:gd name="T11" fmla="*/ 297 h 381"/>
                <a:gd name="T12" fmla="*/ 210 w 383"/>
                <a:gd name="T13" fmla="*/ 238 h 381"/>
                <a:gd name="T14" fmla="*/ 225 w 383"/>
                <a:gd name="T15" fmla="*/ 180 h 381"/>
                <a:gd name="T16" fmla="*/ 274 w 383"/>
                <a:gd name="T17" fmla="*/ 0 h 381"/>
                <a:gd name="T18" fmla="*/ 383 w 383"/>
                <a:gd name="T19" fmla="*/ 0 h 381"/>
                <a:gd name="T20" fmla="*/ 258 w 383"/>
                <a:gd name="T21" fmla="*/ 381 h 381"/>
                <a:gd name="T22" fmla="*/ 128 w 383"/>
                <a:gd name="T23" fmla="*/ 381 h 381"/>
                <a:gd name="T24" fmla="*/ 0 w 383"/>
                <a:gd name="T25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81">
                  <a:moveTo>
                    <a:pt x="0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7" y="199"/>
                    <a:pt x="172" y="218"/>
                    <a:pt x="177" y="238"/>
                  </a:cubicBezTo>
                  <a:cubicBezTo>
                    <a:pt x="182" y="257"/>
                    <a:pt x="187" y="277"/>
                    <a:pt x="192" y="297"/>
                  </a:cubicBezTo>
                  <a:cubicBezTo>
                    <a:pt x="195" y="297"/>
                    <a:pt x="195" y="297"/>
                    <a:pt x="195" y="297"/>
                  </a:cubicBezTo>
                  <a:cubicBezTo>
                    <a:pt x="200" y="277"/>
                    <a:pt x="205" y="257"/>
                    <a:pt x="210" y="238"/>
                  </a:cubicBezTo>
                  <a:cubicBezTo>
                    <a:pt x="214" y="218"/>
                    <a:pt x="219" y="199"/>
                    <a:pt x="225" y="18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58" y="381"/>
                    <a:pt x="258" y="381"/>
                    <a:pt x="258" y="381"/>
                  </a:cubicBezTo>
                  <a:cubicBezTo>
                    <a:pt x="128" y="381"/>
                    <a:pt x="128" y="381"/>
                    <a:pt x="128" y="3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6597026" y="3048495"/>
              <a:ext cx="523017" cy="612358"/>
            </a:xfrm>
            <a:custGeom>
              <a:avLst/>
              <a:gdLst>
                <a:gd name="T0" fmla="*/ 0 w 342"/>
                <a:gd name="T1" fmla="*/ 199 h 399"/>
                <a:gd name="T2" fmla="*/ 15 w 342"/>
                <a:gd name="T3" fmla="*/ 116 h 399"/>
                <a:gd name="T4" fmla="*/ 56 w 342"/>
                <a:gd name="T5" fmla="*/ 53 h 399"/>
                <a:gd name="T6" fmla="*/ 113 w 342"/>
                <a:gd name="T7" fmla="*/ 14 h 399"/>
                <a:gd name="T8" fmla="*/ 180 w 342"/>
                <a:gd name="T9" fmla="*/ 0 h 399"/>
                <a:gd name="T10" fmla="*/ 251 w 342"/>
                <a:gd name="T11" fmla="*/ 14 h 399"/>
                <a:gd name="T12" fmla="*/ 301 w 342"/>
                <a:gd name="T13" fmla="*/ 52 h 399"/>
                <a:gd name="T14" fmla="*/ 332 w 342"/>
                <a:gd name="T15" fmla="*/ 110 h 399"/>
                <a:gd name="T16" fmla="*/ 342 w 342"/>
                <a:gd name="T17" fmla="*/ 183 h 399"/>
                <a:gd name="T18" fmla="*/ 340 w 342"/>
                <a:gd name="T19" fmla="*/ 211 h 399"/>
                <a:gd name="T20" fmla="*/ 337 w 342"/>
                <a:gd name="T21" fmla="*/ 230 h 399"/>
                <a:gd name="T22" fmla="*/ 109 w 342"/>
                <a:gd name="T23" fmla="*/ 230 h 399"/>
                <a:gd name="T24" fmla="*/ 143 w 342"/>
                <a:gd name="T25" fmla="*/ 294 h 399"/>
                <a:gd name="T26" fmla="*/ 208 w 342"/>
                <a:gd name="T27" fmla="*/ 313 h 399"/>
                <a:gd name="T28" fmla="*/ 290 w 342"/>
                <a:gd name="T29" fmla="*/ 288 h 399"/>
                <a:gd name="T30" fmla="*/ 328 w 342"/>
                <a:gd name="T31" fmla="*/ 356 h 399"/>
                <a:gd name="T32" fmla="*/ 263 w 342"/>
                <a:gd name="T33" fmla="*/ 388 h 399"/>
                <a:gd name="T34" fmla="*/ 193 w 342"/>
                <a:gd name="T35" fmla="*/ 399 h 399"/>
                <a:gd name="T36" fmla="*/ 117 w 342"/>
                <a:gd name="T37" fmla="*/ 386 h 399"/>
                <a:gd name="T38" fmla="*/ 55 w 342"/>
                <a:gd name="T39" fmla="*/ 347 h 399"/>
                <a:gd name="T40" fmla="*/ 15 w 342"/>
                <a:gd name="T41" fmla="*/ 284 h 399"/>
                <a:gd name="T42" fmla="*/ 0 w 342"/>
                <a:gd name="T43" fmla="*/ 199 h 399"/>
                <a:gd name="T44" fmla="*/ 246 w 342"/>
                <a:gd name="T45" fmla="*/ 160 h 399"/>
                <a:gd name="T46" fmla="*/ 231 w 342"/>
                <a:gd name="T47" fmla="*/ 107 h 399"/>
                <a:gd name="T48" fmla="*/ 182 w 342"/>
                <a:gd name="T49" fmla="*/ 86 h 399"/>
                <a:gd name="T50" fmla="*/ 135 w 342"/>
                <a:gd name="T51" fmla="*/ 104 h 399"/>
                <a:gd name="T52" fmla="*/ 108 w 342"/>
                <a:gd name="T53" fmla="*/ 160 h 399"/>
                <a:gd name="T54" fmla="*/ 246 w 342"/>
                <a:gd name="T55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2" h="399">
                  <a:moveTo>
                    <a:pt x="0" y="199"/>
                  </a:moveTo>
                  <a:cubicBezTo>
                    <a:pt x="0" y="169"/>
                    <a:pt x="5" y="141"/>
                    <a:pt x="15" y="116"/>
                  </a:cubicBezTo>
                  <a:cubicBezTo>
                    <a:pt x="26" y="91"/>
                    <a:pt x="39" y="70"/>
                    <a:pt x="56" y="53"/>
                  </a:cubicBezTo>
                  <a:cubicBezTo>
                    <a:pt x="72" y="36"/>
                    <a:pt x="91" y="23"/>
                    <a:pt x="113" y="14"/>
                  </a:cubicBezTo>
                  <a:cubicBezTo>
                    <a:pt x="134" y="4"/>
                    <a:pt x="157" y="0"/>
                    <a:pt x="180" y="0"/>
                  </a:cubicBezTo>
                  <a:cubicBezTo>
                    <a:pt x="207" y="0"/>
                    <a:pt x="230" y="4"/>
                    <a:pt x="251" y="14"/>
                  </a:cubicBezTo>
                  <a:cubicBezTo>
                    <a:pt x="271" y="23"/>
                    <a:pt x="288" y="36"/>
                    <a:pt x="301" y="52"/>
                  </a:cubicBezTo>
                  <a:cubicBezTo>
                    <a:pt x="315" y="68"/>
                    <a:pt x="325" y="88"/>
                    <a:pt x="332" y="110"/>
                  </a:cubicBezTo>
                  <a:cubicBezTo>
                    <a:pt x="338" y="132"/>
                    <a:pt x="342" y="156"/>
                    <a:pt x="342" y="183"/>
                  </a:cubicBezTo>
                  <a:cubicBezTo>
                    <a:pt x="342" y="193"/>
                    <a:pt x="341" y="202"/>
                    <a:pt x="340" y="211"/>
                  </a:cubicBezTo>
                  <a:cubicBezTo>
                    <a:pt x="339" y="219"/>
                    <a:pt x="338" y="226"/>
                    <a:pt x="337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14" y="259"/>
                    <a:pt x="126" y="281"/>
                    <a:pt x="143" y="294"/>
                  </a:cubicBezTo>
                  <a:cubicBezTo>
                    <a:pt x="161" y="307"/>
                    <a:pt x="182" y="313"/>
                    <a:pt x="208" y="313"/>
                  </a:cubicBezTo>
                  <a:cubicBezTo>
                    <a:pt x="235" y="313"/>
                    <a:pt x="263" y="305"/>
                    <a:pt x="290" y="288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08" y="369"/>
                    <a:pt x="287" y="380"/>
                    <a:pt x="263" y="388"/>
                  </a:cubicBezTo>
                  <a:cubicBezTo>
                    <a:pt x="239" y="395"/>
                    <a:pt x="216" y="399"/>
                    <a:pt x="193" y="399"/>
                  </a:cubicBezTo>
                  <a:cubicBezTo>
                    <a:pt x="166" y="399"/>
                    <a:pt x="140" y="395"/>
                    <a:pt x="117" y="386"/>
                  </a:cubicBezTo>
                  <a:cubicBezTo>
                    <a:pt x="93" y="377"/>
                    <a:pt x="73" y="364"/>
                    <a:pt x="55" y="347"/>
                  </a:cubicBezTo>
                  <a:cubicBezTo>
                    <a:pt x="38" y="329"/>
                    <a:pt x="24" y="309"/>
                    <a:pt x="15" y="284"/>
                  </a:cubicBezTo>
                  <a:cubicBezTo>
                    <a:pt x="5" y="259"/>
                    <a:pt x="0" y="231"/>
                    <a:pt x="0" y="199"/>
                  </a:cubicBezTo>
                  <a:close/>
                  <a:moveTo>
                    <a:pt x="246" y="160"/>
                  </a:moveTo>
                  <a:cubicBezTo>
                    <a:pt x="246" y="138"/>
                    <a:pt x="241" y="120"/>
                    <a:pt x="231" y="107"/>
                  </a:cubicBezTo>
                  <a:cubicBezTo>
                    <a:pt x="221" y="93"/>
                    <a:pt x="205" y="86"/>
                    <a:pt x="182" y="86"/>
                  </a:cubicBezTo>
                  <a:cubicBezTo>
                    <a:pt x="164" y="86"/>
                    <a:pt x="148" y="92"/>
                    <a:pt x="135" y="104"/>
                  </a:cubicBezTo>
                  <a:cubicBezTo>
                    <a:pt x="121" y="116"/>
                    <a:pt x="112" y="135"/>
                    <a:pt x="108" y="160"/>
                  </a:cubicBezTo>
                  <a:lnTo>
                    <a:pt x="24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153923" y="3048495"/>
              <a:ext cx="391734" cy="599689"/>
            </a:xfrm>
            <a:custGeom>
              <a:avLst/>
              <a:gdLst>
                <a:gd name="T0" fmla="*/ 0 w 256"/>
                <a:gd name="T1" fmla="*/ 9 h 390"/>
                <a:gd name="T2" fmla="*/ 92 w 256"/>
                <a:gd name="T3" fmla="*/ 9 h 390"/>
                <a:gd name="T4" fmla="*/ 100 w 256"/>
                <a:gd name="T5" fmla="*/ 76 h 390"/>
                <a:gd name="T6" fmla="*/ 103 w 256"/>
                <a:gd name="T7" fmla="*/ 76 h 390"/>
                <a:gd name="T8" fmla="*/ 153 w 256"/>
                <a:gd name="T9" fmla="*/ 18 h 390"/>
                <a:gd name="T10" fmla="*/ 211 w 256"/>
                <a:gd name="T11" fmla="*/ 0 h 390"/>
                <a:gd name="T12" fmla="*/ 238 w 256"/>
                <a:gd name="T13" fmla="*/ 2 h 390"/>
                <a:gd name="T14" fmla="*/ 256 w 256"/>
                <a:gd name="T15" fmla="*/ 8 h 390"/>
                <a:gd name="T16" fmla="*/ 238 w 256"/>
                <a:gd name="T17" fmla="*/ 105 h 390"/>
                <a:gd name="T18" fmla="*/ 218 w 256"/>
                <a:gd name="T19" fmla="*/ 100 h 390"/>
                <a:gd name="T20" fmla="*/ 197 w 256"/>
                <a:gd name="T21" fmla="*/ 99 h 390"/>
                <a:gd name="T22" fmla="*/ 152 w 256"/>
                <a:gd name="T23" fmla="*/ 114 h 390"/>
                <a:gd name="T24" fmla="*/ 113 w 256"/>
                <a:gd name="T25" fmla="*/ 169 h 390"/>
                <a:gd name="T26" fmla="*/ 113 w 256"/>
                <a:gd name="T27" fmla="*/ 390 h 390"/>
                <a:gd name="T28" fmla="*/ 0 w 256"/>
                <a:gd name="T29" fmla="*/ 390 h 390"/>
                <a:gd name="T30" fmla="*/ 0 w 256"/>
                <a:gd name="T31" fmla="*/ 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6" h="390">
                  <a:moveTo>
                    <a:pt x="0" y="9"/>
                  </a:moveTo>
                  <a:cubicBezTo>
                    <a:pt x="92" y="9"/>
                    <a:pt x="92" y="9"/>
                    <a:pt x="92" y="9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17" y="50"/>
                    <a:pt x="133" y="31"/>
                    <a:pt x="153" y="18"/>
                  </a:cubicBezTo>
                  <a:cubicBezTo>
                    <a:pt x="172" y="6"/>
                    <a:pt x="192" y="0"/>
                    <a:pt x="211" y="0"/>
                  </a:cubicBezTo>
                  <a:cubicBezTo>
                    <a:pt x="222" y="0"/>
                    <a:pt x="231" y="1"/>
                    <a:pt x="238" y="2"/>
                  </a:cubicBezTo>
                  <a:cubicBezTo>
                    <a:pt x="245" y="3"/>
                    <a:pt x="251" y="5"/>
                    <a:pt x="256" y="8"/>
                  </a:cubicBezTo>
                  <a:cubicBezTo>
                    <a:pt x="238" y="105"/>
                    <a:pt x="238" y="105"/>
                    <a:pt x="238" y="105"/>
                  </a:cubicBezTo>
                  <a:cubicBezTo>
                    <a:pt x="231" y="103"/>
                    <a:pt x="224" y="101"/>
                    <a:pt x="218" y="100"/>
                  </a:cubicBezTo>
                  <a:cubicBezTo>
                    <a:pt x="212" y="99"/>
                    <a:pt x="205" y="99"/>
                    <a:pt x="197" y="99"/>
                  </a:cubicBezTo>
                  <a:cubicBezTo>
                    <a:pt x="182" y="99"/>
                    <a:pt x="167" y="104"/>
                    <a:pt x="152" y="114"/>
                  </a:cubicBezTo>
                  <a:cubicBezTo>
                    <a:pt x="136" y="125"/>
                    <a:pt x="123" y="143"/>
                    <a:pt x="113" y="169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0" y="390"/>
                    <a:pt x="0" y="390"/>
                    <a:pt x="0" y="39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470275" y="2841625"/>
            <a:ext cx="615950" cy="704850"/>
            <a:chOff x="1989136" y="1387475"/>
            <a:chExt cx="2016126" cy="2305049"/>
          </a:xfrm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534739" y="1387475"/>
              <a:ext cx="1470523" cy="2003939"/>
            </a:xfrm>
            <a:custGeom>
              <a:avLst/>
              <a:gdLst>
                <a:gd name="T0" fmla="*/ 296 w 392"/>
                <a:gd name="T1" fmla="*/ 416 h 532"/>
                <a:gd name="T2" fmla="*/ 296 w 392"/>
                <a:gd name="T3" fmla="*/ 210 h 532"/>
                <a:gd name="T4" fmla="*/ 182 w 392"/>
                <a:gd name="T5" fmla="*/ 96 h 532"/>
                <a:gd name="T6" fmla="*/ 65 w 392"/>
                <a:gd name="T7" fmla="*/ 96 h 532"/>
                <a:gd name="T8" fmla="*/ 0 w 392"/>
                <a:gd name="T9" fmla="*/ 116 h 532"/>
                <a:gd name="T10" fmla="*/ 135 w 392"/>
                <a:gd name="T11" fmla="*/ 0 h 532"/>
                <a:gd name="T12" fmla="*/ 182 w 392"/>
                <a:gd name="T13" fmla="*/ 0 h 532"/>
                <a:gd name="T14" fmla="*/ 392 w 392"/>
                <a:gd name="T15" fmla="*/ 210 h 532"/>
                <a:gd name="T16" fmla="*/ 392 w 392"/>
                <a:gd name="T17" fmla="*/ 532 h 532"/>
                <a:gd name="T18" fmla="*/ 296 w 392"/>
                <a:gd name="T19" fmla="*/ 416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2" h="532">
                  <a:moveTo>
                    <a:pt x="296" y="416"/>
                  </a:moveTo>
                  <a:cubicBezTo>
                    <a:pt x="296" y="210"/>
                    <a:pt x="296" y="210"/>
                    <a:pt x="296" y="210"/>
                  </a:cubicBezTo>
                  <a:cubicBezTo>
                    <a:pt x="296" y="147"/>
                    <a:pt x="245" y="96"/>
                    <a:pt x="182" y="96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41" y="96"/>
                    <a:pt x="19" y="103"/>
                    <a:pt x="0" y="116"/>
                  </a:cubicBezTo>
                  <a:cubicBezTo>
                    <a:pt x="23" y="73"/>
                    <a:pt x="63" y="26"/>
                    <a:pt x="13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98" y="0"/>
                    <a:pt x="392" y="94"/>
                    <a:pt x="392" y="210"/>
                  </a:cubicBezTo>
                  <a:cubicBezTo>
                    <a:pt x="392" y="532"/>
                    <a:pt x="392" y="532"/>
                    <a:pt x="392" y="532"/>
                  </a:cubicBezTo>
                  <a:cubicBezTo>
                    <a:pt x="364" y="473"/>
                    <a:pt x="322" y="435"/>
                    <a:pt x="296" y="41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989136" y="1387475"/>
              <a:ext cx="2016126" cy="2305049"/>
            </a:xfrm>
            <a:custGeom>
              <a:avLst/>
              <a:gdLst>
                <a:gd name="T0" fmla="*/ 210 w 537"/>
                <a:gd name="T1" fmla="*/ 0 h 612"/>
                <a:gd name="T2" fmla="*/ 244 w 537"/>
                <a:gd name="T3" fmla="*/ 0 h 612"/>
                <a:gd name="T4" fmla="*/ 96 w 537"/>
                <a:gd name="T5" fmla="*/ 210 h 612"/>
                <a:gd name="T6" fmla="*/ 96 w 537"/>
                <a:gd name="T7" fmla="*/ 324 h 612"/>
                <a:gd name="T8" fmla="*/ 96 w 537"/>
                <a:gd name="T9" fmla="*/ 327 h 612"/>
                <a:gd name="T10" fmla="*/ 210 w 537"/>
                <a:gd name="T11" fmla="*/ 441 h 612"/>
                <a:gd name="T12" fmla="*/ 329 w 537"/>
                <a:gd name="T13" fmla="*/ 441 h 612"/>
                <a:gd name="T14" fmla="*/ 344 w 537"/>
                <a:gd name="T15" fmla="*/ 441 h 612"/>
                <a:gd name="T16" fmla="*/ 357 w 537"/>
                <a:gd name="T17" fmla="*/ 442 h 612"/>
                <a:gd name="T18" fmla="*/ 359 w 537"/>
                <a:gd name="T19" fmla="*/ 442 h 612"/>
                <a:gd name="T20" fmla="*/ 410 w 537"/>
                <a:gd name="T21" fmla="*/ 449 h 612"/>
                <a:gd name="T22" fmla="*/ 486 w 537"/>
                <a:gd name="T23" fmla="*/ 494 h 612"/>
                <a:gd name="T24" fmla="*/ 537 w 537"/>
                <a:gd name="T25" fmla="*/ 612 h 612"/>
                <a:gd name="T26" fmla="*/ 332 w 537"/>
                <a:gd name="T27" fmla="*/ 537 h 612"/>
                <a:gd name="T28" fmla="*/ 327 w 537"/>
                <a:gd name="T29" fmla="*/ 537 h 612"/>
                <a:gd name="T30" fmla="*/ 210 w 537"/>
                <a:gd name="T31" fmla="*/ 537 h 612"/>
                <a:gd name="T32" fmla="*/ 0 w 537"/>
                <a:gd name="T33" fmla="*/ 327 h 612"/>
                <a:gd name="T34" fmla="*/ 0 w 537"/>
                <a:gd name="T35" fmla="*/ 210 h 612"/>
                <a:gd name="T36" fmla="*/ 210 w 537"/>
                <a:gd name="T37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612">
                  <a:moveTo>
                    <a:pt x="210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88" y="57"/>
                    <a:pt x="96" y="210"/>
                    <a:pt x="96" y="210"/>
                  </a:cubicBezTo>
                  <a:cubicBezTo>
                    <a:pt x="96" y="324"/>
                    <a:pt x="96" y="324"/>
                    <a:pt x="96" y="324"/>
                  </a:cubicBezTo>
                  <a:cubicBezTo>
                    <a:pt x="96" y="327"/>
                    <a:pt x="96" y="327"/>
                    <a:pt x="96" y="327"/>
                  </a:cubicBezTo>
                  <a:cubicBezTo>
                    <a:pt x="96" y="390"/>
                    <a:pt x="147" y="441"/>
                    <a:pt x="210" y="441"/>
                  </a:cubicBezTo>
                  <a:cubicBezTo>
                    <a:pt x="329" y="441"/>
                    <a:pt x="329" y="441"/>
                    <a:pt x="329" y="441"/>
                  </a:cubicBezTo>
                  <a:cubicBezTo>
                    <a:pt x="334" y="441"/>
                    <a:pt x="339" y="441"/>
                    <a:pt x="344" y="441"/>
                  </a:cubicBezTo>
                  <a:cubicBezTo>
                    <a:pt x="349" y="441"/>
                    <a:pt x="353" y="442"/>
                    <a:pt x="357" y="442"/>
                  </a:cubicBezTo>
                  <a:cubicBezTo>
                    <a:pt x="358" y="442"/>
                    <a:pt x="359" y="442"/>
                    <a:pt x="359" y="442"/>
                  </a:cubicBezTo>
                  <a:cubicBezTo>
                    <a:pt x="377" y="443"/>
                    <a:pt x="394" y="446"/>
                    <a:pt x="410" y="449"/>
                  </a:cubicBezTo>
                  <a:cubicBezTo>
                    <a:pt x="451" y="456"/>
                    <a:pt x="483" y="491"/>
                    <a:pt x="486" y="494"/>
                  </a:cubicBezTo>
                  <a:cubicBezTo>
                    <a:pt x="524" y="544"/>
                    <a:pt x="537" y="612"/>
                    <a:pt x="537" y="612"/>
                  </a:cubicBezTo>
                  <a:cubicBezTo>
                    <a:pt x="537" y="612"/>
                    <a:pt x="490" y="540"/>
                    <a:pt x="332" y="537"/>
                  </a:cubicBezTo>
                  <a:cubicBezTo>
                    <a:pt x="330" y="537"/>
                    <a:pt x="329" y="537"/>
                    <a:pt x="327" y="537"/>
                  </a:cubicBezTo>
                  <a:cubicBezTo>
                    <a:pt x="210" y="537"/>
                    <a:pt x="210" y="537"/>
                    <a:pt x="210" y="537"/>
                  </a:cubicBezTo>
                  <a:cubicBezTo>
                    <a:pt x="94" y="537"/>
                    <a:pt x="0" y="443"/>
                    <a:pt x="0" y="32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94"/>
                    <a:pt x="94" y="0"/>
                    <a:pt x="21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595438" y="3673475"/>
            <a:ext cx="595312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500" dirty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The Leader of the All business</a:t>
            </a:r>
            <a:r>
              <a:rPr lang="id-ID" sz="1500" b="1" dirty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 </a:t>
            </a:r>
            <a:r>
              <a:rPr lang="id-ID" sz="1500" dirty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and personal presentation template </a:t>
            </a:r>
            <a:r>
              <a:rPr lang="id-ID" sz="1500" dirty="0">
                <a:solidFill>
                  <a:srgbClr val="2C3F50"/>
                </a:solidFill>
                <a:latin typeface="Source Sans Pro Light" panose="020B0403030403020204" pitchFamily="34" charset="0"/>
                <a:ea typeface="MS PGothic" pitchFamily="34" charset="-128"/>
              </a:rPr>
              <a:t>ever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4291013"/>
            <a:ext cx="0" cy="256698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3" descr="HomeSlideBackground.png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295400" y="3886200"/>
            <a:ext cx="6634163" cy="990600"/>
          </a:xfrm>
          <a:prstGeom prst="rect">
            <a:avLst/>
          </a:prstGeom>
          <a:solidFill>
            <a:srgbClr val="10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47800" y="4038600"/>
            <a:ext cx="6634163" cy="990600"/>
          </a:xfrm>
          <a:prstGeom prst="rect">
            <a:avLst/>
          </a:prstGeom>
          <a:solidFill>
            <a:srgbClr val="10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9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533400"/>
            <a:ext cx="3600450" cy="857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356040"/>
            <a:ext cx="5791200" cy="527335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2000" y="2590800"/>
            <a:ext cx="7391400" cy="609600"/>
          </a:xfrm>
          <a:prstGeom prst="ellipse">
            <a:avLst/>
          </a:prstGeom>
          <a:noFill/>
          <a:ln w="38100">
            <a:solidFill>
              <a:srgbClr val="4F8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4572000"/>
            <a:ext cx="7391400" cy="609600"/>
          </a:xfrm>
          <a:prstGeom prst="ellipse">
            <a:avLst/>
          </a:prstGeom>
          <a:noFill/>
          <a:ln w="38100">
            <a:solidFill>
              <a:srgbClr val="4F8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Utah’s Challenge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399" y="1295400"/>
            <a:ext cx="7565973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Utah’s high school graduates who go on to college:</a:t>
            </a:r>
          </a:p>
          <a:p>
            <a:r>
              <a:rPr lang="en-US" sz="2000" b="1" dirty="0" smtClean="0">
                <a:solidFill>
                  <a:srgbClr val="FDCA65"/>
                </a:solidFill>
                <a:latin typeface="Century Gothic" charset="0"/>
                <a:ea typeface="Century Gothic" charset="0"/>
                <a:cs typeface="Century Gothic" charset="0"/>
              </a:rPr>
              <a:t>33.8% graduate after 6 years</a:t>
            </a:r>
          </a:p>
          <a:p>
            <a:r>
              <a:rPr lang="en-US" sz="2000" b="1" dirty="0" smtClean="0">
                <a:solidFill>
                  <a:srgbClr val="C16A16"/>
                </a:solidFill>
                <a:latin typeface="Century Gothic" charset="0"/>
                <a:ea typeface="Century Gothic" charset="0"/>
                <a:cs typeface="Century Gothic" charset="0"/>
              </a:rPr>
              <a:t>51.7% graduate after 8 years</a:t>
            </a:r>
            <a:endParaRPr lang="en-US" sz="2000" b="1" dirty="0">
              <a:solidFill>
                <a:srgbClr val="C16A1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5744862"/>
              </p:ext>
            </p:extLst>
          </p:nvPr>
        </p:nvGraphicFramePr>
        <p:xfrm>
          <a:off x="228600" y="2667000"/>
          <a:ext cx="8686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17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5256" y="609600"/>
            <a:ext cx="861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Attainment Gap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44307357"/>
              </p:ext>
            </p:extLst>
          </p:nvPr>
        </p:nvGraphicFramePr>
        <p:xfrm>
          <a:off x="990600" y="838200"/>
          <a:ext cx="6934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00200" y="157513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Percentage of students graduating within 8 years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51054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 students are more expensive to serve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advising, as unfamiliar with higher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support, such as childcare, etc.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financial support to address gaps in ability to pay</a:t>
            </a:r>
            <a:endParaRPr lang="en-US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832518">
            <a:off x="5140795" y="1963141"/>
            <a:ext cx="3622021" cy="4890792"/>
            <a:chOff x="1914633" y="0"/>
            <a:chExt cx="5314733" cy="6858000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4633" y="0"/>
              <a:ext cx="5314733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082822" y="0"/>
              <a:ext cx="21336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547813"/>
            <a:ext cx="9144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endParaRPr lang="en-US" sz="1800">
              <a:solidFill>
                <a:srgbClr val="000000"/>
              </a:solidFill>
              <a:latin typeface="Myriad Roman" pitchFamily="-99" charset="0"/>
            </a:endParaRPr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entury Gothic" panose="020B0502020202020204" pitchFamily="34" charset="0"/>
              </a:rPr>
              <a:t>2016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381000" y="1447800"/>
            <a:ext cx="7886700" cy="45767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Board of Regents adopted a 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10-year strategic plan based on</a:t>
            </a:r>
            <a:r>
              <a:rPr lang="en-US" sz="2400" dirty="0">
                <a:latin typeface="Century Gothic" panose="020B0502020202020204" pitchFamily="34" charset="0"/>
              </a:rPr>
              <a:t/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three strategic objectives.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</a:rPr>
              <a:t>S</a:t>
            </a:r>
            <a:r>
              <a:rPr lang="en-US" sz="2000" dirty="0" smtClean="0">
                <a:latin typeface="Century Gothic" panose="020B0502020202020204" pitchFamily="34" charset="0"/>
              </a:rPr>
              <a:t>pecific </a:t>
            </a:r>
            <a:r>
              <a:rPr lang="en-US" sz="2000" dirty="0">
                <a:latin typeface="Century Gothic" panose="020B0502020202020204" pitchFamily="34" charset="0"/>
              </a:rPr>
              <a:t>goals and </a:t>
            </a:r>
            <a:r>
              <a:rPr lang="en-US" sz="2000" dirty="0" smtClean="0">
                <a:latin typeface="Century Gothic" panose="020B0502020202020204" pitchFamily="34" charset="0"/>
              </a:rPr>
              <a:t>metrics.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Regular progress reports to</a:t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the Board.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817563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3800">
              <a:solidFill>
                <a:srgbClr val="464646"/>
              </a:solidFill>
              <a:latin typeface="Sabon" pitchFamily="-99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547813"/>
            <a:ext cx="9144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endParaRPr lang="en-US" sz="1800">
              <a:solidFill>
                <a:srgbClr val="000000"/>
              </a:solidFill>
              <a:latin typeface="Myriad Roman" pitchFamily="-99" charset="0"/>
            </a:endParaRPr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entury Gothic" panose="020B0502020202020204" pitchFamily="34" charset="0"/>
              </a:rPr>
              <a:t>2017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381000" y="1447800"/>
            <a:ext cx="7886700" cy="45767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Update </a:t>
            </a:r>
            <a:r>
              <a:rPr lang="en-US" sz="2400" dirty="0">
                <a:latin typeface="Century Gothic" panose="020B0502020202020204" pitchFamily="34" charset="0"/>
              </a:rPr>
              <a:t>on the </a:t>
            </a:r>
            <a:r>
              <a:rPr lang="en-US" sz="2400" dirty="0" smtClean="0">
                <a:latin typeface="Century Gothic" panose="020B0502020202020204" pitchFamily="34" charset="0"/>
              </a:rPr>
              <a:t>metrics.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Summarizes </a:t>
            </a:r>
            <a:r>
              <a:rPr lang="en-US" sz="2400" dirty="0">
                <a:latin typeface="Century Gothic" panose="020B0502020202020204" pitchFamily="34" charset="0"/>
              </a:rPr>
              <a:t>the progress on </a:t>
            </a:r>
            <a:r>
              <a:rPr lang="en-US" sz="2400" dirty="0" smtClean="0">
                <a:latin typeface="Century Gothic" panose="020B0502020202020204" pitchFamily="34" charset="0"/>
              </a:rPr>
              <a:t>the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three </a:t>
            </a:r>
            <a:r>
              <a:rPr lang="en-US" sz="2400" dirty="0">
                <a:latin typeface="Century Gothic" panose="020B0502020202020204" pitchFamily="34" charset="0"/>
              </a:rPr>
              <a:t>strategic </a:t>
            </a:r>
            <a:r>
              <a:rPr lang="en-US" sz="2400" dirty="0" smtClean="0">
                <a:latin typeface="Century Gothic" panose="020B0502020202020204" pitchFamily="34" charset="0"/>
              </a:rPr>
              <a:t>objectives.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Outlined </a:t>
            </a:r>
            <a:r>
              <a:rPr lang="en-US" sz="2400" dirty="0">
                <a:latin typeface="Century Gothic" panose="020B0502020202020204" pitchFamily="34" charset="0"/>
              </a:rPr>
              <a:t>next steps of </a:t>
            </a:r>
            <a:r>
              <a:rPr lang="en-US" sz="2400" dirty="0" smtClean="0">
                <a:latin typeface="Century Gothic" panose="020B0502020202020204" pitchFamily="34" charset="0"/>
              </a:rPr>
              <a:t>the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Commissioner’s Office for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2017 </a:t>
            </a:r>
            <a:r>
              <a:rPr lang="en-US" sz="2400" dirty="0">
                <a:latin typeface="Century Gothic" panose="020B0502020202020204" pitchFamily="34" charset="0"/>
              </a:rPr>
              <a:t>in support of </a:t>
            </a:r>
            <a:r>
              <a:rPr lang="en-US" sz="2400" dirty="0" smtClean="0">
                <a:latin typeface="Century Gothic" panose="020B0502020202020204" pitchFamily="34" charset="0"/>
              </a:rPr>
              <a:t>the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Century Gothic" panose="020B0502020202020204" pitchFamily="34" charset="0"/>
              </a:rPr>
              <a:t>Strategic </a:t>
            </a:r>
            <a:r>
              <a:rPr lang="en-US" sz="2400" dirty="0">
                <a:latin typeface="Century Gothic" panose="020B0502020202020204" pitchFamily="34" charset="0"/>
              </a:rPr>
              <a:t>Plan 2025.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0948">
            <a:off x="5040909" y="1902198"/>
            <a:ext cx="3577724" cy="460646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2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817563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3800">
              <a:solidFill>
                <a:srgbClr val="464646"/>
              </a:solidFill>
              <a:latin typeface="Sabon" pitchFamily="-99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547813"/>
            <a:ext cx="9144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endParaRPr lang="en-US" sz="1800">
              <a:solidFill>
                <a:srgbClr val="000000"/>
              </a:solidFill>
              <a:latin typeface="Myriad Roman" pitchFamily="-99" charset="0"/>
            </a:endParaRPr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entury Gothic" panose="020B0502020202020204" pitchFamily="34" charset="0"/>
              </a:rPr>
              <a:t>2018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381000" y="1447800"/>
            <a:ext cx="4724400" cy="45767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Next steps of </a:t>
            </a:r>
            <a:r>
              <a:rPr lang="en-US" sz="2400" dirty="0" smtClean="0">
                <a:latin typeface="Century Gothic" panose="020B0502020202020204" pitchFamily="34" charset="0"/>
              </a:rPr>
              <a:t>the Board </a:t>
            </a:r>
            <a:r>
              <a:rPr lang="en-US" sz="2400" dirty="0">
                <a:latin typeface="Century Gothic" panose="020B0502020202020204" pitchFamily="34" charset="0"/>
              </a:rPr>
              <a:t>for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2018 in support of </a:t>
            </a:r>
            <a:r>
              <a:rPr lang="en-US" sz="2400" dirty="0" smtClean="0">
                <a:latin typeface="Century Gothic" panose="020B0502020202020204" pitchFamily="34" charset="0"/>
              </a:rPr>
              <a:t>the Strategic </a:t>
            </a:r>
            <a:r>
              <a:rPr lang="en-US" sz="2400" dirty="0">
                <a:latin typeface="Century Gothic" panose="020B0502020202020204" pitchFamily="34" charset="0"/>
              </a:rPr>
              <a:t>Plan 2025.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Update </a:t>
            </a:r>
            <a:r>
              <a:rPr lang="en-US" sz="2400" dirty="0">
                <a:latin typeface="Century Gothic" panose="020B0502020202020204" pitchFamily="34" charset="0"/>
              </a:rPr>
              <a:t>on the </a:t>
            </a:r>
            <a:r>
              <a:rPr lang="en-US" sz="2400" dirty="0" smtClean="0">
                <a:latin typeface="Century Gothic" panose="020B0502020202020204" pitchFamily="34" charset="0"/>
              </a:rPr>
              <a:t>metrics.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Priority Initiatives.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7784">
            <a:off x="4448190" y="1212150"/>
            <a:ext cx="4095627" cy="52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5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533400"/>
            <a:ext cx="7505700" cy="129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Increase the educational attainment of </a:t>
            </a:r>
            <a:r>
              <a:rPr lang="en-US" sz="2000" dirty="0" err="1" smtClean="0">
                <a:latin typeface="Century Gothic" panose="020B0502020202020204" pitchFamily="34" charset="0"/>
              </a:rPr>
              <a:t>Utahns</a:t>
            </a:r>
            <a:r>
              <a:rPr lang="en-US" sz="2000" dirty="0" smtClean="0"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to </a:t>
            </a:r>
            <a:r>
              <a:rPr lang="en-US" sz="2000" dirty="0">
                <a:latin typeface="Century Gothic" panose="020B0502020202020204" pitchFamily="34" charset="0"/>
              </a:rPr>
              <a:t>enhance their overall quality of </a:t>
            </a:r>
            <a:r>
              <a:rPr lang="en-US" sz="2000" dirty="0" smtClean="0">
                <a:latin typeface="Century Gothic" panose="020B0502020202020204" pitchFamily="34" charset="0"/>
              </a:rPr>
              <a:t>life,</a:t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and </a:t>
            </a:r>
            <a:r>
              <a:rPr lang="en-US" sz="2000" dirty="0">
                <a:latin typeface="Century Gothic" panose="020B0502020202020204" pitchFamily="34" charset="0"/>
              </a:rPr>
              <a:t>to meet Utah’s current and future workforce needs.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800100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Affordable Access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3474861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Timely Completion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Research &amp; Workforce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2872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Capacity &amp; Growth</a:t>
            </a:r>
          </a:p>
        </p:txBody>
      </p:sp>
    </p:spTree>
    <p:extLst>
      <p:ext uri="{BB962C8B-B14F-4D97-AF65-F5344CB8AC3E}">
        <p14:creationId xmlns:p14="http://schemas.microsoft.com/office/powerpoint/2010/main" val="20013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24 L -0.07084 0.00069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12292 0.0006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62 L -0.17709 0.00069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533400"/>
            <a:ext cx="7505700" cy="129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Increase the educational attainment of </a:t>
            </a:r>
            <a:r>
              <a:rPr lang="en-US" sz="2000" dirty="0" err="1" smtClean="0">
                <a:latin typeface="Century Gothic" panose="020B0502020202020204" pitchFamily="34" charset="0"/>
              </a:rPr>
              <a:t>Utahns</a:t>
            </a:r>
            <a:r>
              <a:rPr lang="en-US" sz="2000" dirty="0" smtClean="0"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to </a:t>
            </a:r>
            <a:r>
              <a:rPr lang="en-US" sz="2000" dirty="0">
                <a:latin typeface="Century Gothic" panose="020B0502020202020204" pitchFamily="34" charset="0"/>
              </a:rPr>
              <a:t>enhance their overall quality of </a:t>
            </a:r>
            <a:r>
              <a:rPr lang="en-US" sz="2000" dirty="0" smtClean="0">
                <a:latin typeface="Century Gothic" panose="020B0502020202020204" pitchFamily="34" charset="0"/>
              </a:rPr>
              <a:t>life,</a:t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and </a:t>
            </a:r>
            <a:r>
              <a:rPr lang="en-US" sz="2000" dirty="0">
                <a:latin typeface="Century Gothic" panose="020B0502020202020204" pitchFamily="34" charset="0"/>
              </a:rPr>
              <a:t>to meet Utah’s current and future workforce needs.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Affordable Access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7613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Timely Completion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62827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Research &amp; Workforce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2872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Capacity &amp; Growth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994378"/>
            <a:ext cx="8734072" cy="663222"/>
          </a:xfrm>
          <a:prstGeom prst="rect">
            <a:avLst/>
          </a:prstGeom>
          <a:solidFill>
            <a:srgbClr val="FF99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Regent Work Groups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3962400"/>
            <a:ext cx="7543800" cy="2214563"/>
          </a:xfrm>
        </p:spPr>
        <p:txBody>
          <a:bodyPr/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November 2017 – Established Regent Work Groups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January 2018/March 2018 – Updates to the Board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April 2018 – Work Groups presented priority Initiatives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533400"/>
            <a:ext cx="7505700" cy="129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Increase the educational attainment of </a:t>
            </a:r>
            <a:r>
              <a:rPr lang="en-US" sz="2000" dirty="0" err="1" smtClean="0">
                <a:latin typeface="Century Gothic" panose="020B0502020202020204" pitchFamily="34" charset="0"/>
              </a:rPr>
              <a:t>Utahns</a:t>
            </a:r>
            <a:r>
              <a:rPr lang="en-US" sz="2000" dirty="0" smtClean="0"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to </a:t>
            </a:r>
            <a:r>
              <a:rPr lang="en-US" sz="2000" dirty="0">
                <a:latin typeface="Century Gothic" panose="020B0502020202020204" pitchFamily="34" charset="0"/>
              </a:rPr>
              <a:t>enhance their overall quality of </a:t>
            </a:r>
            <a:r>
              <a:rPr lang="en-US" sz="2000" dirty="0" smtClean="0">
                <a:latin typeface="Century Gothic" panose="020B0502020202020204" pitchFamily="34" charset="0"/>
              </a:rPr>
              <a:t>life,</a:t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and </a:t>
            </a:r>
            <a:r>
              <a:rPr lang="en-US" sz="2000" dirty="0">
                <a:latin typeface="Century Gothic" panose="020B0502020202020204" pitchFamily="34" charset="0"/>
              </a:rPr>
              <a:t>to meet Utah’s current and future workforce needs.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Affordable Access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7613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Timely Completion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62827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Research &amp; Workforce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2872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Capacity &amp; Growth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994378"/>
            <a:ext cx="8734072" cy="663222"/>
          </a:xfrm>
          <a:prstGeom prst="rect">
            <a:avLst/>
          </a:prstGeom>
          <a:solidFill>
            <a:srgbClr val="FF99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Regent Work Groups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963661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Utah College Acceptance Letter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09637" y="4110417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Student Aid and Tuition Policy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2843" y="4823177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Step UP Schools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41758" y="3968194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High demand, undersupplied occupations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1295" y="4823178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Statewide Data/Tech. Strategy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6600" y="5759857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Strategic Communications Plan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5000" y="5486400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Improve Information to Students on Workforce Options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24600" y="4735689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Mental Health Recommendations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200" y="5988754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Student Transfer</a:t>
            </a:r>
          </a:p>
        </p:txBody>
      </p:sp>
    </p:spTree>
    <p:extLst>
      <p:ext uri="{BB962C8B-B14F-4D97-AF65-F5344CB8AC3E}">
        <p14:creationId xmlns:p14="http://schemas.microsoft.com/office/powerpoint/2010/main" val="34355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533400"/>
            <a:ext cx="7505700" cy="129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Increase the educational attainment of </a:t>
            </a:r>
            <a:r>
              <a:rPr lang="en-US" sz="2000" dirty="0" err="1" smtClean="0">
                <a:latin typeface="Century Gothic" panose="020B0502020202020204" pitchFamily="34" charset="0"/>
              </a:rPr>
              <a:t>Utahns</a:t>
            </a:r>
            <a:r>
              <a:rPr lang="en-US" sz="2000" dirty="0" smtClean="0"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to </a:t>
            </a:r>
            <a:r>
              <a:rPr lang="en-US" sz="2000" dirty="0">
                <a:latin typeface="Century Gothic" panose="020B0502020202020204" pitchFamily="34" charset="0"/>
              </a:rPr>
              <a:t>enhance their overall quality of </a:t>
            </a:r>
            <a:r>
              <a:rPr lang="en-US" sz="2000" dirty="0" smtClean="0">
                <a:latin typeface="Century Gothic" panose="020B0502020202020204" pitchFamily="34" charset="0"/>
              </a:rPr>
              <a:t>life,</a:t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and </a:t>
            </a:r>
            <a:r>
              <a:rPr lang="en-US" sz="2000" dirty="0">
                <a:latin typeface="Century Gothic" panose="020B0502020202020204" pitchFamily="34" charset="0"/>
              </a:rPr>
              <a:t>to meet Utah’s current and future workforce needs.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Affordable Access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7613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Timely Completion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62827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Research &amp; Workforce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2872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Capacity &amp; Growth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994378"/>
            <a:ext cx="8734072" cy="663222"/>
          </a:xfrm>
          <a:prstGeom prst="rect">
            <a:avLst/>
          </a:prstGeom>
          <a:solidFill>
            <a:srgbClr val="FF99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Regent Work Groups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963661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Utah College Acceptance Letter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09637" y="4110417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Student Aid and Tuition Policy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2843" y="4823177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Step UP Schools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41758" y="3968194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High demand, undersupplied occupations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1295" y="4823178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Statewide Data/Tech. Strategy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6600" y="5759857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Strategic Communications Plan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5000" y="5486400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Improve Information to Students on Workforce Options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24600" y="4735689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Mental Health Recommendations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" y="5988754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Student Transfer</a:t>
            </a:r>
          </a:p>
        </p:txBody>
      </p:sp>
    </p:spTree>
    <p:extLst>
      <p:ext uri="{BB962C8B-B14F-4D97-AF65-F5344CB8AC3E}">
        <p14:creationId xmlns:p14="http://schemas.microsoft.com/office/powerpoint/2010/main" val="27975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3334 -0.0277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1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30157 0.0597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2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10347 0.0673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3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2.22222E-6 L -0.07344 -0.0284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-14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556 L -0.12916 -0.1530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-73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3.33333E-6 L -0.34306 0.0437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217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185 L -0.12518 -0.1421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70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185 L -0.43333 -0.0326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-155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6615 -0.1055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160838" y="2928938"/>
            <a:ext cx="1498600" cy="460375"/>
            <a:chOff x="5546756" y="3048495"/>
            <a:chExt cx="1998901" cy="612358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546756" y="3048495"/>
              <a:ext cx="523017" cy="612358"/>
            </a:xfrm>
            <a:custGeom>
              <a:avLst/>
              <a:gdLst>
                <a:gd name="T0" fmla="*/ 0 w 342"/>
                <a:gd name="T1" fmla="*/ 199 h 399"/>
                <a:gd name="T2" fmla="*/ 15 w 342"/>
                <a:gd name="T3" fmla="*/ 116 h 399"/>
                <a:gd name="T4" fmla="*/ 56 w 342"/>
                <a:gd name="T5" fmla="*/ 53 h 399"/>
                <a:gd name="T6" fmla="*/ 113 w 342"/>
                <a:gd name="T7" fmla="*/ 14 h 399"/>
                <a:gd name="T8" fmla="*/ 180 w 342"/>
                <a:gd name="T9" fmla="*/ 0 h 399"/>
                <a:gd name="T10" fmla="*/ 251 w 342"/>
                <a:gd name="T11" fmla="*/ 14 h 399"/>
                <a:gd name="T12" fmla="*/ 301 w 342"/>
                <a:gd name="T13" fmla="*/ 52 h 399"/>
                <a:gd name="T14" fmla="*/ 332 w 342"/>
                <a:gd name="T15" fmla="*/ 110 h 399"/>
                <a:gd name="T16" fmla="*/ 342 w 342"/>
                <a:gd name="T17" fmla="*/ 183 h 399"/>
                <a:gd name="T18" fmla="*/ 340 w 342"/>
                <a:gd name="T19" fmla="*/ 211 h 399"/>
                <a:gd name="T20" fmla="*/ 337 w 342"/>
                <a:gd name="T21" fmla="*/ 230 h 399"/>
                <a:gd name="T22" fmla="*/ 109 w 342"/>
                <a:gd name="T23" fmla="*/ 230 h 399"/>
                <a:gd name="T24" fmla="*/ 143 w 342"/>
                <a:gd name="T25" fmla="*/ 294 h 399"/>
                <a:gd name="T26" fmla="*/ 208 w 342"/>
                <a:gd name="T27" fmla="*/ 313 h 399"/>
                <a:gd name="T28" fmla="*/ 290 w 342"/>
                <a:gd name="T29" fmla="*/ 288 h 399"/>
                <a:gd name="T30" fmla="*/ 328 w 342"/>
                <a:gd name="T31" fmla="*/ 356 h 399"/>
                <a:gd name="T32" fmla="*/ 263 w 342"/>
                <a:gd name="T33" fmla="*/ 388 h 399"/>
                <a:gd name="T34" fmla="*/ 193 w 342"/>
                <a:gd name="T35" fmla="*/ 399 h 399"/>
                <a:gd name="T36" fmla="*/ 117 w 342"/>
                <a:gd name="T37" fmla="*/ 386 h 399"/>
                <a:gd name="T38" fmla="*/ 55 w 342"/>
                <a:gd name="T39" fmla="*/ 347 h 399"/>
                <a:gd name="T40" fmla="*/ 15 w 342"/>
                <a:gd name="T41" fmla="*/ 284 h 399"/>
                <a:gd name="T42" fmla="*/ 0 w 342"/>
                <a:gd name="T43" fmla="*/ 199 h 399"/>
                <a:gd name="T44" fmla="*/ 246 w 342"/>
                <a:gd name="T45" fmla="*/ 160 h 399"/>
                <a:gd name="T46" fmla="*/ 231 w 342"/>
                <a:gd name="T47" fmla="*/ 107 h 399"/>
                <a:gd name="T48" fmla="*/ 182 w 342"/>
                <a:gd name="T49" fmla="*/ 86 h 399"/>
                <a:gd name="T50" fmla="*/ 135 w 342"/>
                <a:gd name="T51" fmla="*/ 104 h 399"/>
                <a:gd name="T52" fmla="*/ 108 w 342"/>
                <a:gd name="T53" fmla="*/ 160 h 399"/>
                <a:gd name="T54" fmla="*/ 246 w 342"/>
                <a:gd name="T55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2" h="399">
                  <a:moveTo>
                    <a:pt x="0" y="199"/>
                  </a:moveTo>
                  <a:cubicBezTo>
                    <a:pt x="0" y="169"/>
                    <a:pt x="5" y="141"/>
                    <a:pt x="15" y="116"/>
                  </a:cubicBezTo>
                  <a:cubicBezTo>
                    <a:pt x="26" y="91"/>
                    <a:pt x="39" y="70"/>
                    <a:pt x="56" y="53"/>
                  </a:cubicBezTo>
                  <a:cubicBezTo>
                    <a:pt x="72" y="36"/>
                    <a:pt x="91" y="23"/>
                    <a:pt x="113" y="14"/>
                  </a:cubicBezTo>
                  <a:cubicBezTo>
                    <a:pt x="134" y="4"/>
                    <a:pt x="157" y="0"/>
                    <a:pt x="180" y="0"/>
                  </a:cubicBezTo>
                  <a:cubicBezTo>
                    <a:pt x="207" y="0"/>
                    <a:pt x="231" y="4"/>
                    <a:pt x="251" y="14"/>
                  </a:cubicBezTo>
                  <a:cubicBezTo>
                    <a:pt x="271" y="23"/>
                    <a:pt x="288" y="36"/>
                    <a:pt x="301" y="52"/>
                  </a:cubicBezTo>
                  <a:cubicBezTo>
                    <a:pt x="315" y="68"/>
                    <a:pt x="325" y="88"/>
                    <a:pt x="332" y="110"/>
                  </a:cubicBezTo>
                  <a:cubicBezTo>
                    <a:pt x="338" y="132"/>
                    <a:pt x="342" y="156"/>
                    <a:pt x="342" y="183"/>
                  </a:cubicBezTo>
                  <a:cubicBezTo>
                    <a:pt x="342" y="193"/>
                    <a:pt x="341" y="202"/>
                    <a:pt x="340" y="211"/>
                  </a:cubicBezTo>
                  <a:cubicBezTo>
                    <a:pt x="339" y="219"/>
                    <a:pt x="338" y="226"/>
                    <a:pt x="337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14" y="259"/>
                    <a:pt x="126" y="281"/>
                    <a:pt x="143" y="294"/>
                  </a:cubicBezTo>
                  <a:cubicBezTo>
                    <a:pt x="161" y="307"/>
                    <a:pt x="183" y="313"/>
                    <a:pt x="208" y="313"/>
                  </a:cubicBezTo>
                  <a:cubicBezTo>
                    <a:pt x="235" y="313"/>
                    <a:pt x="263" y="305"/>
                    <a:pt x="290" y="288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08" y="369"/>
                    <a:pt x="287" y="380"/>
                    <a:pt x="263" y="388"/>
                  </a:cubicBezTo>
                  <a:cubicBezTo>
                    <a:pt x="239" y="395"/>
                    <a:pt x="216" y="399"/>
                    <a:pt x="193" y="399"/>
                  </a:cubicBezTo>
                  <a:cubicBezTo>
                    <a:pt x="166" y="399"/>
                    <a:pt x="140" y="395"/>
                    <a:pt x="117" y="386"/>
                  </a:cubicBezTo>
                  <a:cubicBezTo>
                    <a:pt x="93" y="377"/>
                    <a:pt x="73" y="364"/>
                    <a:pt x="55" y="347"/>
                  </a:cubicBezTo>
                  <a:cubicBezTo>
                    <a:pt x="38" y="329"/>
                    <a:pt x="24" y="309"/>
                    <a:pt x="15" y="284"/>
                  </a:cubicBezTo>
                  <a:cubicBezTo>
                    <a:pt x="5" y="259"/>
                    <a:pt x="0" y="231"/>
                    <a:pt x="0" y="199"/>
                  </a:cubicBezTo>
                  <a:close/>
                  <a:moveTo>
                    <a:pt x="246" y="160"/>
                  </a:moveTo>
                  <a:cubicBezTo>
                    <a:pt x="246" y="138"/>
                    <a:pt x="241" y="120"/>
                    <a:pt x="231" y="107"/>
                  </a:cubicBezTo>
                  <a:cubicBezTo>
                    <a:pt x="221" y="93"/>
                    <a:pt x="205" y="86"/>
                    <a:pt x="182" y="86"/>
                  </a:cubicBezTo>
                  <a:cubicBezTo>
                    <a:pt x="164" y="86"/>
                    <a:pt x="148" y="92"/>
                    <a:pt x="135" y="104"/>
                  </a:cubicBezTo>
                  <a:cubicBezTo>
                    <a:pt x="121" y="116"/>
                    <a:pt x="112" y="135"/>
                    <a:pt x="108" y="160"/>
                  </a:cubicBezTo>
                  <a:lnTo>
                    <a:pt x="24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033776" y="3061164"/>
              <a:ext cx="586541" cy="587019"/>
            </a:xfrm>
            <a:custGeom>
              <a:avLst/>
              <a:gdLst>
                <a:gd name="T0" fmla="*/ 0 w 383"/>
                <a:gd name="T1" fmla="*/ 0 h 381"/>
                <a:gd name="T2" fmla="*/ 113 w 383"/>
                <a:gd name="T3" fmla="*/ 0 h 381"/>
                <a:gd name="T4" fmla="*/ 162 w 383"/>
                <a:gd name="T5" fmla="*/ 180 h 381"/>
                <a:gd name="T6" fmla="*/ 177 w 383"/>
                <a:gd name="T7" fmla="*/ 238 h 381"/>
                <a:gd name="T8" fmla="*/ 192 w 383"/>
                <a:gd name="T9" fmla="*/ 297 h 381"/>
                <a:gd name="T10" fmla="*/ 195 w 383"/>
                <a:gd name="T11" fmla="*/ 297 h 381"/>
                <a:gd name="T12" fmla="*/ 210 w 383"/>
                <a:gd name="T13" fmla="*/ 238 h 381"/>
                <a:gd name="T14" fmla="*/ 225 w 383"/>
                <a:gd name="T15" fmla="*/ 180 h 381"/>
                <a:gd name="T16" fmla="*/ 274 w 383"/>
                <a:gd name="T17" fmla="*/ 0 h 381"/>
                <a:gd name="T18" fmla="*/ 383 w 383"/>
                <a:gd name="T19" fmla="*/ 0 h 381"/>
                <a:gd name="T20" fmla="*/ 258 w 383"/>
                <a:gd name="T21" fmla="*/ 381 h 381"/>
                <a:gd name="T22" fmla="*/ 128 w 383"/>
                <a:gd name="T23" fmla="*/ 381 h 381"/>
                <a:gd name="T24" fmla="*/ 0 w 383"/>
                <a:gd name="T25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81">
                  <a:moveTo>
                    <a:pt x="0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7" y="199"/>
                    <a:pt x="172" y="218"/>
                    <a:pt x="177" y="238"/>
                  </a:cubicBezTo>
                  <a:cubicBezTo>
                    <a:pt x="182" y="257"/>
                    <a:pt x="187" y="277"/>
                    <a:pt x="192" y="297"/>
                  </a:cubicBezTo>
                  <a:cubicBezTo>
                    <a:pt x="195" y="297"/>
                    <a:pt x="195" y="297"/>
                    <a:pt x="195" y="297"/>
                  </a:cubicBezTo>
                  <a:cubicBezTo>
                    <a:pt x="200" y="277"/>
                    <a:pt x="205" y="257"/>
                    <a:pt x="210" y="238"/>
                  </a:cubicBezTo>
                  <a:cubicBezTo>
                    <a:pt x="214" y="218"/>
                    <a:pt x="219" y="199"/>
                    <a:pt x="225" y="18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58" y="381"/>
                    <a:pt x="258" y="381"/>
                    <a:pt x="258" y="381"/>
                  </a:cubicBezTo>
                  <a:cubicBezTo>
                    <a:pt x="128" y="381"/>
                    <a:pt x="128" y="381"/>
                    <a:pt x="128" y="3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6597026" y="3048495"/>
              <a:ext cx="523017" cy="612358"/>
            </a:xfrm>
            <a:custGeom>
              <a:avLst/>
              <a:gdLst>
                <a:gd name="T0" fmla="*/ 0 w 342"/>
                <a:gd name="T1" fmla="*/ 199 h 399"/>
                <a:gd name="T2" fmla="*/ 15 w 342"/>
                <a:gd name="T3" fmla="*/ 116 h 399"/>
                <a:gd name="T4" fmla="*/ 56 w 342"/>
                <a:gd name="T5" fmla="*/ 53 h 399"/>
                <a:gd name="T6" fmla="*/ 113 w 342"/>
                <a:gd name="T7" fmla="*/ 14 h 399"/>
                <a:gd name="T8" fmla="*/ 180 w 342"/>
                <a:gd name="T9" fmla="*/ 0 h 399"/>
                <a:gd name="T10" fmla="*/ 251 w 342"/>
                <a:gd name="T11" fmla="*/ 14 h 399"/>
                <a:gd name="T12" fmla="*/ 301 w 342"/>
                <a:gd name="T13" fmla="*/ 52 h 399"/>
                <a:gd name="T14" fmla="*/ 332 w 342"/>
                <a:gd name="T15" fmla="*/ 110 h 399"/>
                <a:gd name="T16" fmla="*/ 342 w 342"/>
                <a:gd name="T17" fmla="*/ 183 h 399"/>
                <a:gd name="T18" fmla="*/ 340 w 342"/>
                <a:gd name="T19" fmla="*/ 211 h 399"/>
                <a:gd name="T20" fmla="*/ 337 w 342"/>
                <a:gd name="T21" fmla="*/ 230 h 399"/>
                <a:gd name="T22" fmla="*/ 109 w 342"/>
                <a:gd name="T23" fmla="*/ 230 h 399"/>
                <a:gd name="T24" fmla="*/ 143 w 342"/>
                <a:gd name="T25" fmla="*/ 294 h 399"/>
                <a:gd name="T26" fmla="*/ 208 w 342"/>
                <a:gd name="T27" fmla="*/ 313 h 399"/>
                <a:gd name="T28" fmla="*/ 290 w 342"/>
                <a:gd name="T29" fmla="*/ 288 h 399"/>
                <a:gd name="T30" fmla="*/ 328 w 342"/>
                <a:gd name="T31" fmla="*/ 356 h 399"/>
                <a:gd name="T32" fmla="*/ 263 w 342"/>
                <a:gd name="T33" fmla="*/ 388 h 399"/>
                <a:gd name="T34" fmla="*/ 193 w 342"/>
                <a:gd name="T35" fmla="*/ 399 h 399"/>
                <a:gd name="T36" fmla="*/ 117 w 342"/>
                <a:gd name="T37" fmla="*/ 386 h 399"/>
                <a:gd name="T38" fmla="*/ 55 w 342"/>
                <a:gd name="T39" fmla="*/ 347 h 399"/>
                <a:gd name="T40" fmla="*/ 15 w 342"/>
                <a:gd name="T41" fmla="*/ 284 h 399"/>
                <a:gd name="T42" fmla="*/ 0 w 342"/>
                <a:gd name="T43" fmla="*/ 199 h 399"/>
                <a:gd name="T44" fmla="*/ 246 w 342"/>
                <a:gd name="T45" fmla="*/ 160 h 399"/>
                <a:gd name="T46" fmla="*/ 231 w 342"/>
                <a:gd name="T47" fmla="*/ 107 h 399"/>
                <a:gd name="T48" fmla="*/ 182 w 342"/>
                <a:gd name="T49" fmla="*/ 86 h 399"/>
                <a:gd name="T50" fmla="*/ 135 w 342"/>
                <a:gd name="T51" fmla="*/ 104 h 399"/>
                <a:gd name="T52" fmla="*/ 108 w 342"/>
                <a:gd name="T53" fmla="*/ 160 h 399"/>
                <a:gd name="T54" fmla="*/ 246 w 342"/>
                <a:gd name="T55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2" h="399">
                  <a:moveTo>
                    <a:pt x="0" y="199"/>
                  </a:moveTo>
                  <a:cubicBezTo>
                    <a:pt x="0" y="169"/>
                    <a:pt x="5" y="141"/>
                    <a:pt x="15" y="116"/>
                  </a:cubicBezTo>
                  <a:cubicBezTo>
                    <a:pt x="26" y="91"/>
                    <a:pt x="39" y="70"/>
                    <a:pt x="56" y="53"/>
                  </a:cubicBezTo>
                  <a:cubicBezTo>
                    <a:pt x="72" y="36"/>
                    <a:pt x="91" y="23"/>
                    <a:pt x="113" y="14"/>
                  </a:cubicBezTo>
                  <a:cubicBezTo>
                    <a:pt x="134" y="4"/>
                    <a:pt x="157" y="0"/>
                    <a:pt x="180" y="0"/>
                  </a:cubicBezTo>
                  <a:cubicBezTo>
                    <a:pt x="207" y="0"/>
                    <a:pt x="230" y="4"/>
                    <a:pt x="251" y="14"/>
                  </a:cubicBezTo>
                  <a:cubicBezTo>
                    <a:pt x="271" y="23"/>
                    <a:pt x="288" y="36"/>
                    <a:pt x="301" y="52"/>
                  </a:cubicBezTo>
                  <a:cubicBezTo>
                    <a:pt x="315" y="68"/>
                    <a:pt x="325" y="88"/>
                    <a:pt x="332" y="110"/>
                  </a:cubicBezTo>
                  <a:cubicBezTo>
                    <a:pt x="338" y="132"/>
                    <a:pt x="342" y="156"/>
                    <a:pt x="342" y="183"/>
                  </a:cubicBezTo>
                  <a:cubicBezTo>
                    <a:pt x="342" y="193"/>
                    <a:pt x="341" y="202"/>
                    <a:pt x="340" y="211"/>
                  </a:cubicBezTo>
                  <a:cubicBezTo>
                    <a:pt x="339" y="219"/>
                    <a:pt x="338" y="226"/>
                    <a:pt x="337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14" y="259"/>
                    <a:pt x="126" y="281"/>
                    <a:pt x="143" y="294"/>
                  </a:cubicBezTo>
                  <a:cubicBezTo>
                    <a:pt x="161" y="307"/>
                    <a:pt x="182" y="313"/>
                    <a:pt x="208" y="313"/>
                  </a:cubicBezTo>
                  <a:cubicBezTo>
                    <a:pt x="235" y="313"/>
                    <a:pt x="263" y="305"/>
                    <a:pt x="290" y="288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08" y="369"/>
                    <a:pt x="287" y="380"/>
                    <a:pt x="263" y="388"/>
                  </a:cubicBezTo>
                  <a:cubicBezTo>
                    <a:pt x="239" y="395"/>
                    <a:pt x="216" y="399"/>
                    <a:pt x="193" y="399"/>
                  </a:cubicBezTo>
                  <a:cubicBezTo>
                    <a:pt x="166" y="399"/>
                    <a:pt x="140" y="395"/>
                    <a:pt x="117" y="386"/>
                  </a:cubicBezTo>
                  <a:cubicBezTo>
                    <a:pt x="93" y="377"/>
                    <a:pt x="73" y="364"/>
                    <a:pt x="55" y="347"/>
                  </a:cubicBezTo>
                  <a:cubicBezTo>
                    <a:pt x="38" y="329"/>
                    <a:pt x="24" y="309"/>
                    <a:pt x="15" y="284"/>
                  </a:cubicBezTo>
                  <a:cubicBezTo>
                    <a:pt x="5" y="259"/>
                    <a:pt x="0" y="231"/>
                    <a:pt x="0" y="199"/>
                  </a:cubicBezTo>
                  <a:close/>
                  <a:moveTo>
                    <a:pt x="246" y="160"/>
                  </a:moveTo>
                  <a:cubicBezTo>
                    <a:pt x="246" y="138"/>
                    <a:pt x="241" y="120"/>
                    <a:pt x="231" y="107"/>
                  </a:cubicBezTo>
                  <a:cubicBezTo>
                    <a:pt x="221" y="93"/>
                    <a:pt x="205" y="86"/>
                    <a:pt x="182" y="86"/>
                  </a:cubicBezTo>
                  <a:cubicBezTo>
                    <a:pt x="164" y="86"/>
                    <a:pt x="148" y="92"/>
                    <a:pt x="135" y="104"/>
                  </a:cubicBezTo>
                  <a:cubicBezTo>
                    <a:pt x="121" y="116"/>
                    <a:pt x="112" y="135"/>
                    <a:pt x="108" y="160"/>
                  </a:cubicBezTo>
                  <a:lnTo>
                    <a:pt x="24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153923" y="3048495"/>
              <a:ext cx="391734" cy="599689"/>
            </a:xfrm>
            <a:custGeom>
              <a:avLst/>
              <a:gdLst>
                <a:gd name="T0" fmla="*/ 0 w 256"/>
                <a:gd name="T1" fmla="*/ 9 h 390"/>
                <a:gd name="T2" fmla="*/ 92 w 256"/>
                <a:gd name="T3" fmla="*/ 9 h 390"/>
                <a:gd name="T4" fmla="*/ 100 w 256"/>
                <a:gd name="T5" fmla="*/ 76 h 390"/>
                <a:gd name="T6" fmla="*/ 103 w 256"/>
                <a:gd name="T7" fmla="*/ 76 h 390"/>
                <a:gd name="T8" fmla="*/ 153 w 256"/>
                <a:gd name="T9" fmla="*/ 18 h 390"/>
                <a:gd name="T10" fmla="*/ 211 w 256"/>
                <a:gd name="T11" fmla="*/ 0 h 390"/>
                <a:gd name="T12" fmla="*/ 238 w 256"/>
                <a:gd name="T13" fmla="*/ 2 h 390"/>
                <a:gd name="T14" fmla="*/ 256 w 256"/>
                <a:gd name="T15" fmla="*/ 8 h 390"/>
                <a:gd name="T16" fmla="*/ 238 w 256"/>
                <a:gd name="T17" fmla="*/ 105 h 390"/>
                <a:gd name="T18" fmla="*/ 218 w 256"/>
                <a:gd name="T19" fmla="*/ 100 h 390"/>
                <a:gd name="T20" fmla="*/ 197 w 256"/>
                <a:gd name="T21" fmla="*/ 99 h 390"/>
                <a:gd name="T22" fmla="*/ 152 w 256"/>
                <a:gd name="T23" fmla="*/ 114 h 390"/>
                <a:gd name="T24" fmla="*/ 113 w 256"/>
                <a:gd name="T25" fmla="*/ 169 h 390"/>
                <a:gd name="T26" fmla="*/ 113 w 256"/>
                <a:gd name="T27" fmla="*/ 390 h 390"/>
                <a:gd name="T28" fmla="*/ 0 w 256"/>
                <a:gd name="T29" fmla="*/ 390 h 390"/>
                <a:gd name="T30" fmla="*/ 0 w 256"/>
                <a:gd name="T31" fmla="*/ 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6" h="390">
                  <a:moveTo>
                    <a:pt x="0" y="9"/>
                  </a:moveTo>
                  <a:cubicBezTo>
                    <a:pt x="92" y="9"/>
                    <a:pt x="92" y="9"/>
                    <a:pt x="92" y="9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17" y="50"/>
                    <a:pt x="133" y="31"/>
                    <a:pt x="153" y="18"/>
                  </a:cubicBezTo>
                  <a:cubicBezTo>
                    <a:pt x="172" y="6"/>
                    <a:pt x="192" y="0"/>
                    <a:pt x="211" y="0"/>
                  </a:cubicBezTo>
                  <a:cubicBezTo>
                    <a:pt x="222" y="0"/>
                    <a:pt x="231" y="1"/>
                    <a:pt x="238" y="2"/>
                  </a:cubicBezTo>
                  <a:cubicBezTo>
                    <a:pt x="245" y="3"/>
                    <a:pt x="251" y="5"/>
                    <a:pt x="256" y="8"/>
                  </a:cubicBezTo>
                  <a:cubicBezTo>
                    <a:pt x="238" y="105"/>
                    <a:pt x="238" y="105"/>
                    <a:pt x="238" y="105"/>
                  </a:cubicBezTo>
                  <a:cubicBezTo>
                    <a:pt x="231" y="103"/>
                    <a:pt x="224" y="101"/>
                    <a:pt x="218" y="100"/>
                  </a:cubicBezTo>
                  <a:cubicBezTo>
                    <a:pt x="212" y="99"/>
                    <a:pt x="205" y="99"/>
                    <a:pt x="197" y="99"/>
                  </a:cubicBezTo>
                  <a:cubicBezTo>
                    <a:pt x="182" y="99"/>
                    <a:pt x="167" y="104"/>
                    <a:pt x="152" y="114"/>
                  </a:cubicBezTo>
                  <a:cubicBezTo>
                    <a:pt x="136" y="125"/>
                    <a:pt x="123" y="143"/>
                    <a:pt x="113" y="169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0" y="390"/>
                    <a:pt x="0" y="390"/>
                    <a:pt x="0" y="39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470275" y="2841625"/>
            <a:ext cx="615950" cy="704850"/>
            <a:chOff x="1989136" y="1387475"/>
            <a:chExt cx="2016126" cy="2305049"/>
          </a:xfrm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534739" y="1387475"/>
              <a:ext cx="1470523" cy="2003939"/>
            </a:xfrm>
            <a:custGeom>
              <a:avLst/>
              <a:gdLst>
                <a:gd name="T0" fmla="*/ 296 w 392"/>
                <a:gd name="T1" fmla="*/ 416 h 532"/>
                <a:gd name="T2" fmla="*/ 296 w 392"/>
                <a:gd name="T3" fmla="*/ 210 h 532"/>
                <a:gd name="T4" fmla="*/ 182 w 392"/>
                <a:gd name="T5" fmla="*/ 96 h 532"/>
                <a:gd name="T6" fmla="*/ 65 w 392"/>
                <a:gd name="T7" fmla="*/ 96 h 532"/>
                <a:gd name="T8" fmla="*/ 0 w 392"/>
                <a:gd name="T9" fmla="*/ 116 h 532"/>
                <a:gd name="T10" fmla="*/ 135 w 392"/>
                <a:gd name="T11" fmla="*/ 0 h 532"/>
                <a:gd name="T12" fmla="*/ 182 w 392"/>
                <a:gd name="T13" fmla="*/ 0 h 532"/>
                <a:gd name="T14" fmla="*/ 392 w 392"/>
                <a:gd name="T15" fmla="*/ 210 h 532"/>
                <a:gd name="T16" fmla="*/ 392 w 392"/>
                <a:gd name="T17" fmla="*/ 532 h 532"/>
                <a:gd name="T18" fmla="*/ 296 w 392"/>
                <a:gd name="T19" fmla="*/ 416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2" h="532">
                  <a:moveTo>
                    <a:pt x="296" y="416"/>
                  </a:moveTo>
                  <a:cubicBezTo>
                    <a:pt x="296" y="210"/>
                    <a:pt x="296" y="210"/>
                    <a:pt x="296" y="210"/>
                  </a:cubicBezTo>
                  <a:cubicBezTo>
                    <a:pt x="296" y="147"/>
                    <a:pt x="245" y="96"/>
                    <a:pt x="182" y="96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41" y="96"/>
                    <a:pt x="19" y="103"/>
                    <a:pt x="0" y="116"/>
                  </a:cubicBezTo>
                  <a:cubicBezTo>
                    <a:pt x="23" y="73"/>
                    <a:pt x="63" y="26"/>
                    <a:pt x="13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98" y="0"/>
                    <a:pt x="392" y="94"/>
                    <a:pt x="392" y="210"/>
                  </a:cubicBezTo>
                  <a:cubicBezTo>
                    <a:pt x="392" y="532"/>
                    <a:pt x="392" y="532"/>
                    <a:pt x="392" y="532"/>
                  </a:cubicBezTo>
                  <a:cubicBezTo>
                    <a:pt x="364" y="473"/>
                    <a:pt x="322" y="435"/>
                    <a:pt x="296" y="41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989136" y="1387475"/>
              <a:ext cx="2016126" cy="2305049"/>
            </a:xfrm>
            <a:custGeom>
              <a:avLst/>
              <a:gdLst>
                <a:gd name="T0" fmla="*/ 210 w 537"/>
                <a:gd name="T1" fmla="*/ 0 h 612"/>
                <a:gd name="T2" fmla="*/ 244 w 537"/>
                <a:gd name="T3" fmla="*/ 0 h 612"/>
                <a:gd name="T4" fmla="*/ 96 w 537"/>
                <a:gd name="T5" fmla="*/ 210 h 612"/>
                <a:gd name="T6" fmla="*/ 96 w 537"/>
                <a:gd name="T7" fmla="*/ 324 h 612"/>
                <a:gd name="T8" fmla="*/ 96 w 537"/>
                <a:gd name="T9" fmla="*/ 327 h 612"/>
                <a:gd name="T10" fmla="*/ 210 w 537"/>
                <a:gd name="T11" fmla="*/ 441 h 612"/>
                <a:gd name="T12" fmla="*/ 329 w 537"/>
                <a:gd name="T13" fmla="*/ 441 h 612"/>
                <a:gd name="T14" fmla="*/ 344 w 537"/>
                <a:gd name="T15" fmla="*/ 441 h 612"/>
                <a:gd name="T16" fmla="*/ 357 w 537"/>
                <a:gd name="T17" fmla="*/ 442 h 612"/>
                <a:gd name="T18" fmla="*/ 359 w 537"/>
                <a:gd name="T19" fmla="*/ 442 h 612"/>
                <a:gd name="T20" fmla="*/ 410 w 537"/>
                <a:gd name="T21" fmla="*/ 449 h 612"/>
                <a:gd name="T22" fmla="*/ 486 w 537"/>
                <a:gd name="T23" fmla="*/ 494 h 612"/>
                <a:gd name="T24" fmla="*/ 537 w 537"/>
                <a:gd name="T25" fmla="*/ 612 h 612"/>
                <a:gd name="T26" fmla="*/ 332 w 537"/>
                <a:gd name="T27" fmla="*/ 537 h 612"/>
                <a:gd name="T28" fmla="*/ 327 w 537"/>
                <a:gd name="T29" fmla="*/ 537 h 612"/>
                <a:gd name="T30" fmla="*/ 210 w 537"/>
                <a:gd name="T31" fmla="*/ 537 h 612"/>
                <a:gd name="T32" fmla="*/ 0 w 537"/>
                <a:gd name="T33" fmla="*/ 327 h 612"/>
                <a:gd name="T34" fmla="*/ 0 w 537"/>
                <a:gd name="T35" fmla="*/ 210 h 612"/>
                <a:gd name="T36" fmla="*/ 210 w 537"/>
                <a:gd name="T37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612">
                  <a:moveTo>
                    <a:pt x="210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88" y="57"/>
                    <a:pt x="96" y="210"/>
                    <a:pt x="96" y="210"/>
                  </a:cubicBezTo>
                  <a:cubicBezTo>
                    <a:pt x="96" y="324"/>
                    <a:pt x="96" y="324"/>
                    <a:pt x="96" y="324"/>
                  </a:cubicBezTo>
                  <a:cubicBezTo>
                    <a:pt x="96" y="327"/>
                    <a:pt x="96" y="327"/>
                    <a:pt x="96" y="327"/>
                  </a:cubicBezTo>
                  <a:cubicBezTo>
                    <a:pt x="96" y="390"/>
                    <a:pt x="147" y="441"/>
                    <a:pt x="210" y="441"/>
                  </a:cubicBezTo>
                  <a:cubicBezTo>
                    <a:pt x="329" y="441"/>
                    <a:pt x="329" y="441"/>
                    <a:pt x="329" y="441"/>
                  </a:cubicBezTo>
                  <a:cubicBezTo>
                    <a:pt x="334" y="441"/>
                    <a:pt x="339" y="441"/>
                    <a:pt x="344" y="441"/>
                  </a:cubicBezTo>
                  <a:cubicBezTo>
                    <a:pt x="349" y="441"/>
                    <a:pt x="353" y="442"/>
                    <a:pt x="357" y="442"/>
                  </a:cubicBezTo>
                  <a:cubicBezTo>
                    <a:pt x="358" y="442"/>
                    <a:pt x="359" y="442"/>
                    <a:pt x="359" y="442"/>
                  </a:cubicBezTo>
                  <a:cubicBezTo>
                    <a:pt x="377" y="443"/>
                    <a:pt x="394" y="446"/>
                    <a:pt x="410" y="449"/>
                  </a:cubicBezTo>
                  <a:cubicBezTo>
                    <a:pt x="451" y="456"/>
                    <a:pt x="483" y="491"/>
                    <a:pt x="486" y="494"/>
                  </a:cubicBezTo>
                  <a:cubicBezTo>
                    <a:pt x="524" y="544"/>
                    <a:pt x="537" y="612"/>
                    <a:pt x="537" y="612"/>
                  </a:cubicBezTo>
                  <a:cubicBezTo>
                    <a:pt x="537" y="612"/>
                    <a:pt x="490" y="540"/>
                    <a:pt x="332" y="537"/>
                  </a:cubicBezTo>
                  <a:cubicBezTo>
                    <a:pt x="330" y="537"/>
                    <a:pt x="329" y="537"/>
                    <a:pt x="327" y="537"/>
                  </a:cubicBezTo>
                  <a:cubicBezTo>
                    <a:pt x="210" y="537"/>
                    <a:pt x="210" y="537"/>
                    <a:pt x="210" y="537"/>
                  </a:cubicBezTo>
                  <a:cubicBezTo>
                    <a:pt x="94" y="537"/>
                    <a:pt x="0" y="443"/>
                    <a:pt x="0" y="32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94"/>
                    <a:pt x="94" y="0"/>
                    <a:pt x="21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595438" y="3673475"/>
            <a:ext cx="595312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500" dirty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The Leader of the All business</a:t>
            </a:r>
            <a:r>
              <a:rPr lang="id-ID" sz="1500" b="1" dirty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 </a:t>
            </a:r>
            <a:r>
              <a:rPr lang="id-ID" sz="1500" dirty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and personal presentation template </a:t>
            </a:r>
            <a:r>
              <a:rPr lang="id-ID" sz="1500" dirty="0">
                <a:solidFill>
                  <a:srgbClr val="2C3F50"/>
                </a:solidFill>
                <a:latin typeface="Source Sans Pro Light" panose="020B0403030403020204" pitchFamily="34" charset="0"/>
                <a:ea typeface="MS PGothic" pitchFamily="34" charset="-128"/>
              </a:rPr>
              <a:t>ever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4291013"/>
            <a:ext cx="0" cy="256698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3" descr="HomeSlideBackground.png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295400" y="3886200"/>
            <a:ext cx="6634163" cy="990600"/>
          </a:xfrm>
          <a:prstGeom prst="rect">
            <a:avLst/>
          </a:prstGeom>
          <a:solidFill>
            <a:srgbClr val="10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47800" y="4038600"/>
            <a:ext cx="6634163" cy="990600"/>
          </a:xfrm>
          <a:prstGeom prst="rect">
            <a:avLst/>
          </a:prstGeom>
          <a:solidFill>
            <a:srgbClr val="10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95438" y="4291013"/>
            <a:ext cx="610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2018 Strategic Update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533400"/>
            <a:ext cx="7505700" cy="129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Increase the educational attainment of </a:t>
            </a:r>
            <a:r>
              <a:rPr lang="en-US" sz="2000" dirty="0" err="1" smtClean="0">
                <a:latin typeface="Century Gothic" panose="020B0502020202020204" pitchFamily="34" charset="0"/>
              </a:rPr>
              <a:t>Utahns</a:t>
            </a:r>
            <a:r>
              <a:rPr lang="en-US" sz="2000" dirty="0" smtClean="0"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to </a:t>
            </a:r>
            <a:r>
              <a:rPr lang="en-US" sz="2000" dirty="0">
                <a:latin typeface="Century Gothic" panose="020B0502020202020204" pitchFamily="34" charset="0"/>
              </a:rPr>
              <a:t>enhance their overall quality of </a:t>
            </a:r>
            <a:r>
              <a:rPr lang="en-US" sz="2000" dirty="0" smtClean="0">
                <a:latin typeface="Century Gothic" panose="020B0502020202020204" pitchFamily="34" charset="0"/>
              </a:rPr>
              <a:t>life,</a:t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and </a:t>
            </a:r>
            <a:r>
              <a:rPr lang="en-US" sz="2000" dirty="0">
                <a:latin typeface="Century Gothic" panose="020B0502020202020204" pitchFamily="34" charset="0"/>
              </a:rPr>
              <a:t>to meet Utah’s current and future workforce needs.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Affordable Access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7613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Timely Completion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62827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Research &amp; Workforce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2872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Capacity &amp; Growth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994378"/>
            <a:ext cx="8734072" cy="663222"/>
          </a:xfrm>
          <a:prstGeom prst="rect">
            <a:avLst/>
          </a:prstGeom>
          <a:solidFill>
            <a:srgbClr val="FF99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Regent Work Groups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768220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Utah College Acceptance Letter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4516038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Student Aid and Tuition Policy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5283271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Step UP Schools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57961" y="3768219"/>
            <a:ext cx="2133600" cy="59831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High demand, undersupplied occupations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61772" y="3768220"/>
            <a:ext cx="2133600" cy="59831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Statewide Data /Tech. Strategy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6059161"/>
            <a:ext cx="2133600" cy="59831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Strategic Communications Plan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57961" y="4511989"/>
            <a:ext cx="2133600" cy="59831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Improve Information to Students on Workforce Options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1773" y="4511990"/>
            <a:ext cx="2133600" cy="59831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Mental Health Recommendations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77630" y="5283271"/>
            <a:ext cx="2133600" cy="59831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Student Transfer</a:t>
            </a:r>
          </a:p>
        </p:txBody>
      </p:sp>
    </p:spTree>
    <p:extLst>
      <p:ext uri="{BB962C8B-B14F-4D97-AF65-F5344CB8AC3E}">
        <p14:creationId xmlns:p14="http://schemas.microsoft.com/office/powerpoint/2010/main" val="20484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Utah College Acceptance Letter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Notify </a:t>
            </a:r>
            <a:r>
              <a:rPr lang="en-US" sz="2000" b="1" dirty="0" smtClean="0">
                <a:solidFill>
                  <a:srgbClr val="C16A16"/>
                </a:solidFill>
                <a:latin typeface="Century Gothic" panose="020B0502020202020204" pitchFamily="34" charset="0"/>
              </a:rPr>
              <a:t>all graduating high school seniors </a:t>
            </a:r>
            <a:r>
              <a:rPr lang="en-US" sz="2000" dirty="0" smtClean="0">
                <a:latin typeface="Century Gothic" panose="020B0502020202020204" pitchFamily="34" charset="0"/>
              </a:rPr>
              <a:t>of the Utah public colleges that will accept them based on the grades and ACT.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6 USHE institutions are </a:t>
            </a:r>
            <a:r>
              <a:rPr lang="en-US" sz="2000" b="1" dirty="0" smtClean="0">
                <a:solidFill>
                  <a:srgbClr val="C16A16"/>
                </a:solidFill>
                <a:latin typeface="Century Gothic" panose="020B0502020202020204" pitchFamily="34" charset="0"/>
              </a:rPr>
              <a:t>open-admissions</a:t>
            </a:r>
            <a:r>
              <a:rPr lang="en-US" sz="2000" dirty="0" smtClean="0">
                <a:solidFill>
                  <a:srgbClr val="C16A16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Intended to </a:t>
            </a:r>
            <a:r>
              <a:rPr lang="en-US" sz="2000" b="1" dirty="0" smtClean="0">
                <a:solidFill>
                  <a:srgbClr val="C16A16"/>
                </a:solidFill>
                <a:latin typeface="Century Gothic" panose="020B0502020202020204" pitchFamily="34" charset="0"/>
              </a:rPr>
              <a:t>expand the pipeline </a:t>
            </a:r>
            <a:r>
              <a:rPr lang="en-US" sz="2000" dirty="0" smtClean="0">
                <a:latin typeface="Century Gothic" panose="020B0502020202020204" pitchFamily="34" charset="0"/>
              </a:rPr>
              <a:t>of incoming students, foundational to increasing college attainment.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Goal: Increase college applications by </a:t>
            </a:r>
            <a:r>
              <a:rPr lang="en-US" sz="2000" b="1" dirty="0" smtClean="0">
                <a:solidFill>
                  <a:srgbClr val="C16A16"/>
                </a:solidFill>
                <a:latin typeface="Century Gothic" panose="020B0502020202020204" pitchFamily="34" charset="0"/>
              </a:rPr>
              <a:t>5%.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Student Aid &amp; Tuition Policy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Review and evaluate policies.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Attempt to </a:t>
            </a:r>
            <a:r>
              <a:rPr lang="en-US" sz="2000" b="1" dirty="0" smtClean="0">
                <a:solidFill>
                  <a:srgbClr val="C16A16"/>
                </a:solidFill>
                <a:latin typeface="Century Gothic" panose="020B0502020202020204" pitchFamily="34" charset="0"/>
              </a:rPr>
              <a:t>address the complexities associated with paying for college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Regents </a:t>
            </a:r>
            <a:r>
              <a:rPr lang="en-US" sz="2000" b="1" dirty="0" smtClean="0">
                <a:solidFill>
                  <a:srgbClr val="C16A16"/>
                </a:solidFill>
                <a:latin typeface="Century Gothic" panose="020B0502020202020204" pitchFamily="34" charset="0"/>
              </a:rPr>
              <a:t>took initial steps in May 2018 </a:t>
            </a:r>
            <a:r>
              <a:rPr lang="en-US" sz="2000" dirty="0" smtClean="0">
                <a:latin typeface="Century Gothic" panose="020B0502020202020204" pitchFamily="34" charset="0"/>
              </a:rPr>
              <a:t>revising policy that establishes parameters on usage of waivers.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Evaluation seeks to </a:t>
            </a:r>
            <a:r>
              <a:rPr lang="en-US" sz="2000" b="1" dirty="0" smtClean="0">
                <a:solidFill>
                  <a:srgbClr val="C16A16"/>
                </a:solidFill>
                <a:latin typeface="Century Gothic" panose="020B0502020202020204" pitchFamily="34" charset="0"/>
              </a:rPr>
              <a:t>understand the ROI of waivers </a:t>
            </a:r>
            <a:r>
              <a:rPr lang="en-US" sz="2000" dirty="0" smtClean="0">
                <a:latin typeface="Century Gothic" panose="020B0502020202020204" pitchFamily="34" charset="0"/>
              </a:rPr>
              <a:t>to the state and how it fits into affordability strategies.</a:t>
            </a:r>
          </a:p>
        </p:txBody>
      </p:sp>
    </p:spTree>
    <p:extLst>
      <p:ext uri="{BB962C8B-B14F-4D97-AF65-F5344CB8AC3E}">
        <p14:creationId xmlns:p14="http://schemas.microsoft.com/office/powerpoint/2010/main" val="29998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Step UP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Targeted schools, specific goals:</a:t>
            </a:r>
          </a:p>
          <a:p>
            <a:r>
              <a:rPr lang="en-US" sz="2000" b="1" dirty="0" smtClean="0">
                <a:solidFill>
                  <a:srgbClr val="C16A16"/>
                </a:solidFill>
                <a:latin typeface="Century Gothic" panose="020B0502020202020204" pitchFamily="34" charset="0"/>
              </a:rPr>
              <a:t>16</a:t>
            </a:r>
            <a:r>
              <a:rPr lang="en-US" sz="2000" dirty="0" smtClean="0">
                <a:latin typeface="Century Gothic" panose="020B0502020202020204" pitchFamily="34" charset="0"/>
              </a:rPr>
              <a:t> partner high schools (</a:t>
            </a:r>
            <a:r>
              <a:rPr lang="en-US" sz="2000" b="1" dirty="0" smtClean="0">
                <a:solidFill>
                  <a:srgbClr val="C16A16"/>
                </a:solidFill>
                <a:latin typeface="Century Gothic" panose="020B0502020202020204" pitchFamily="34" charset="0"/>
              </a:rPr>
              <a:t>19</a:t>
            </a:r>
            <a:r>
              <a:rPr lang="en-US" sz="2000" dirty="0" smtClean="0">
                <a:latin typeface="Century Gothic" panose="020B0502020202020204" pitchFamily="34" charset="0"/>
              </a:rPr>
              <a:t> feeder junior highs)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Set specific college readiness goals associated with current Step UP outreach:</a:t>
            </a: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Concurrent Enrollment</a:t>
            </a: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Regents’ Scholarship applicants</a:t>
            </a: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Free Federal financial aid</a:t>
            </a: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Utah Scholars</a:t>
            </a:r>
          </a:p>
          <a:p>
            <a:r>
              <a:rPr lang="en-US" sz="2000" b="1" dirty="0">
                <a:solidFill>
                  <a:srgbClr val="C16A16"/>
                </a:solidFill>
                <a:latin typeface="Century Gothic" panose="020B0502020202020204" pitchFamily="34" charset="0"/>
              </a:rPr>
              <a:t>Targeted outreach </a:t>
            </a:r>
            <a:r>
              <a:rPr lang="en-US" sz="2000" dirty="0">
                <a:latin typeface="Century Gothic" panose="020B0502020202020204" pitchFamily="34" charset="0"/>
              </a:rPr>
              <a:t>to first-generation, low-income and other historically underrepresented student populations.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Partner schools to receive </a:t>
            </a:r>
            <a:r>
              <a:rPr lang="en-US" sz="2000" b="1" dirty="0" smtClean="0">
                <a:solidFill>
                  <a:srgbClr val="C16A16"/>
                </a:solidFill>
                <a:latin typeface="Century Gothic" panose="020B0502020202020204" pitchFamily="34" charset="0"/>
              </a:rPr>
              <a:t>tailored outreach</a:t>
            </a:r>
            <a:r>
              <a:rPr lang="en-US" sz="2000" dirty="0" smtClean="0">
                <a:latin typeface="Century Gothic" panose="020B0502020202020204" pitchFamily="34" charset="0"/>
              </a:rPr>
              <a:t>, counselor training, and grants.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solidFill>
                  <a:srgbClr val="C16A16"/>
                </a:solidFill>
                <a:latin typeface="Century Gothic" panose="020B0502020202020204" pitchFamily="34" charset="0"/>
              </a:rPr>
              <a:t>Data-driven approach </a:t>
            </a:r>
            <a:r>
              <a:rPr lang="en-US" sz="2000" dirty="0" smtClean="0">
                <a:latin typeface="Century Gothic" panose="020B0502020202020204" pitchFamily="34" charset="0"/>
              </a:rPr>
              <a:t>to baseline and measure year-to-year progress.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533400"/>
            <a:ext cx="1594798" cy="12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533400"/>
            <a:ext cx="7505700" cy="129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Increase the educational attainment of </a:t>
            </a:r>
            <a:r>
              <a:rPr lang="en-US" sz="2000" dirty="0" err="1" smtClean="0">
                <a:latin typeface="Century Gothic" panose="020B0502020202020204" pitchFamily="34" charset="0"/>
              </a:rPr>
              <a:t>Utahns</a:t>
            </a:r>
            <a:r>
              <a:rPr lang="en-US" sz="2000" dirty="0" smtClean="0"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to </a:t>
            </a:r>
            <a:r>
              <a:rPr lang="en-US" sz="2000" dirty="0">
                <a:latin typeface="Century Gothic" panose="020B0502020202020204" pitchFamily="34" charset="0"/>
              </a:rPr>
              <a:t>enhance their overall quality of </a:t>
            </a:r>
            <a:r>
              <a:rPr lang="en-US" sz="2000" dirty="0" smtClean="0">
                <a:latin typeface="Century Gothic" panose="020B0502020202020204" pitchFamily="34" charset="0"/>
              </a:rPr>
              <a:t>life,</a:t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and </a:t>
            </a:r>
            <a:r>
              <a:rPr lang="en-US" sz="2000" dirty="0">
                <a:latin typeface="Century Gothic" panose="020B0502020202020204" pitchFamily="34" charset="0"/>
              </a:rPr>
              <a:t>to meet Utah’s current and future workforce needs.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Affordable Access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7613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Timely Completion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62827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Research &amp; Workforce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2872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Capacity &amp; Growth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994378"/>
            <a:ext cx="8734072" cy="663222"/>
          </a:xfrm>
          <a:prstGeom prst="rect">
            <a:avLst/>
          </a:prstGeom>
          <a:solidFill>
            <a:srgbClr val="FF99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Regent Work Groups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768220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Utah College Acceptance Letter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4516038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Student Aid and Tuition Policy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5283271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Step UP Schools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57961" y="3768219"/>
            <a:ext cx="2133600" cy="59831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High demand, undersupplied occupations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61772" y="3768220"/>
            <a:ext cx="2133600" cy="59831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Statewide Data/Tech. Strategy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6059161"/>
            <a:ext cx="2133600" cy="59831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Strategic Communications Plan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57961" y="4511989"/>
            <a:ext cx="2133600" cy="59831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Improve Information to Students on Workforce Options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1773" y="4511990"/>
            <a:ext cx="2133600" cy="59831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Mental Health Recommendations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77630" y="5283271"/>
            <a:ext cx="2133600" cy="59831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Student Transfer</a:t>
            </a:r>
          </a:p>
        </p:txBody>
      </p:sp>
    </p:spTree>
    <p:extLst>
      <p:ext uri="{BB962C8B-B14F-4D97-AF65-F5344CB8AC3E}">
        <p14:creationId xmlns:p14="http://schemas.microsoft.com/office/powerpoint/2010/main" val="42662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533400"/>
            <a:ext cx="7505700" cy="129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Increase the educational attainment of </a:t>
            </a:r>
            <a:r>
              <a:rPr lang="en-US" sz="2000" dirty="0" err="1" smtClean="0">
                <a:latin typeface="Century Gothic" panose="020B0502020202020204" pitchFamily="34" charset="0"/>
              </a:rPr>
              <a:t>Utahns</a:t>
            </a:r>
            <a:r>
              <a:rPr lang="en-US" sz="2000" dirty="0" smtClean="0"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to </a:t>
            </a:r>
            <a:r>
              <a:rPr lang="en-US" sz="2000" dirty="0">
                <a:latin typeface="Century Gothic" panose="020B0502020202020204" pitchFamily="34" charset="0"/>
              </a:rPr>
              <a:t>enhance their overall quality of </a:t>
            </a:r>
            <a:r>
              <a:rPr lang="en-US" sz="2000" dirty="0" smtClean="0">
                <a:latin typeface="Century Gothic" panose="020B0502020202020204" pitchFamily="34" charset="0"/>
              </a:rPr>
              <a:t>life,</a:t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and </a:t>
            </a:r>
            <a:r>
              <a:rPr lang="en-US" sz="2000" dirty="0">
                <a:latin typeface="Century Gothic" panose="020B0502020202020204" pitchFamily="34" charset="0"/>
              </a:rPr>
              <a:t>to meet Utah’s current and future workforce needs.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Affordable Access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7613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Timely Completion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62827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Research &amp; Workforce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2872" y="1916289"/>
            <a:ext cx="21336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Capacity &amp; Growth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994378"/>
            <a:ext cx="8734072" cy="663222"/>
          </a:xfrm>
          <a:prstGeom prst="rect">
            <a:avLst/>
          </a:prstGeom>
          <a:solidFill>
            <a:srgbClr val="FF99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Regent Work Groups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768220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Early College Acceptance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4516038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Student Aid and Tuition Policy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5283271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Step UP Schools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57961" y="3768219"/>
            <a:ext cx="2133600" cy="59831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High demand, undersupplied occupations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61772" y="3768220"/>
            <a:ext cx="2133600" cy="59831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Statewide Data/Tech. Strategy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6059161"/>
            <a:ext cx="2133600" cy="598311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Strategic Communications Plan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57961" y="4511989"/>
            <a:ext cx="2133600" cy="59831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Improve Information to Students on Workforce Options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1773" y="4511990"/>
            <a:ext cx="2133600" cy="59831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Mental Health Recommendations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99778" y="2643870"/>
            <a:ext cx="5239316" cy="1699530"/>
          </a:xfrm>
          <a:prstGeom prst="rect">
            <a:avLst/>
          </a:prstGeom>
          <a:solidFill>
            <a:srgbClr val="00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2019 - 50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Anniversary of the Board of Regents</a:t>
            </a:r>
          </a:p>
          <a:p>
            <a:pPr algn="ctr"/>
            <a:r>
              <a:rPr lang="en-US" dirty="0" smtClean="0"/>
              <a:t>Regents’ Outreach Programs</a:t>
            </a:r>
          </a:p>
          <a:p>
            <a:pPr algn="ctr"/>
            <a:r>
              <a:rPr lang="en-US" dirty="0" smtClean="0"/>
              <a:t>Data Metrics/Dashboards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83008" y="5278891"/>
            <a:ext cx="2133600" cy="59831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Student Transfer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9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75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6146 -0.63449 " pathEditMode="relative" rAng="0" ptsTypes="AA">
                                      <p:cBhvr>
                                        <p:cTn id="10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3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Strategic Communications Committee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Pat Jones (Chair)</a:t>
            </a:r>
          </a:p>
          <a:p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Nina Barnes</a:t>
            </a:r>
          </a:p>
          <a:p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Marlin Jensen</a:t>
            </a:r>
          </a:p>
          <a:p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Ron </a:t>
            </a:r>
            <a:r>
              <a:rPr lang="en-US" dirty="0" err="1" smtClean="0">
                <a:latin typeface="Arial Narrow" charset="0"/>
                <a:ea typeface="Arial Narrow" charset="0"/>
                <a:cs typeface="Arial Narrow" charset="0"/>
              </a:rPr>
              <a:t>Jibson</a:t>
            </a:r>
            <a:endParaRPr lang="en-US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Thomas Wright</a:t>
            </a:r>
          </a:p>
        </p:txBody>
      </p:sp>
    </p:spTree>
    <p:extLst>
      <p:ext uri="{BB962C8B-B14F-4D97-AF65-F5344CB8AC3E}">
        <p14:creationId xmlns:p14="http://schemas.microsoft.com/office/powerpoint/2010/main" val="13439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Data Metrics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017247"/>
              </p:ext>
            </p:extLst>
          </p:nvPr>
        </p:nvGraphicFramePr>
        <p:xfrm>
          <a:off x="504826" y="1524000"/>
          <a:ext cx="8134348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5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35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35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35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Affordable Access</a:t>
                      </a:r>
                      <a:endParaRPr lang="en-US" dirty="0"/>
                    </a:p>
                  </a:txBody>
                  <a:tcPr>
                    <a:solidFill>
                      <a:srgbClr val="C16A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Timely Completion</a:t>
                      </a:r>
                      <a:endParaRPr lang="en-US" dirty="0"/>
                    </a:p>
                  </a:txBody>
                  <a:tcPr>
                    <a:solidFill>
                      <a:srgbClr val="9FBD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Workforce &amp; Research</a:t>
                      </a:r>
                      <a:endParaRPr lang="en-US" dirty="0"/>
                    </a:p>
                  </a:txBody>
                  <a:tcPr>
                    <a:solidFill>
                      <a:srgbClr val="FDCA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Capacity &amp; Growth</a:t>
                      </a:r>
                      <a:endParaRPr lang="en-US" dirty="0"/>
                    </a:p>
                  </a:txBody>
                  <a:tcPr>
                    <a:solidFill>
                      <a:srgbClr val="4F85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College Participation of High School Graduates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Affordable Tuition &amp; Fees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600" dirty="0">
                        <a:solidFill>
                          <a:schemeClr val="bg1"/>
                        </a:solidFill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Time to Graduation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ROI of Higher Education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Change in Total Cost per Award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Functional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 Cost per Student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Space Utilization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ROI of State Tax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rial Narrow" charset="0"/>
                          <a:ea typeface="Arial Narrow" charset="0"/>
                          <a:cs typeface="Arial Narrow" charset="0"/>
                        </a:rPr>
                        <a:t> Funds Investment in Higher Education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160838" y="2928938"/>
            <a:ext cx="1498600" cy="460375"/>
            <a:chOff x="5546756" y="3048495"/>
            <a:chExt cx="1998901" cy="612358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546756" y="3048495"/>
              <a:ext cx="523017" cy="612358"/>
            </a:xfrm>
            <a:custGeom>
              <a:avLst/>
              <a:gdLst>
                <a:gd name="T0" fmla="*/ 0 w 342"/>
                <a:gd name="T1" fmla="*/ 199 h 399"/>
                <a:gd name="T2" fmla="*/ 15 w 342"/>
                <a:gd name="T3" fmla="*/ 116 h 399"/>
                <a:gd name="T4" fmla="*/ 56 w 342"/>
                <a:gd name="T5" fmla="*/ 53 h 399"/>
                <a:gd name="T6" fmla="*/ 113 w 342"/>
                <a:gd name="T7" fmla="*/ 14 h 399"/>
                <a:gd name="T8" fmla="*/ 180 w 342"/>
                <a:gd name="T9" fmla="*/ 0 h 399"/>
                <a:gd name="T10" fmla="*/ 251 w 342"/>
                <a:gd name="T11" fmla="*/ 14 h 399"/>
                <a:gd name="T12" fmla="*/ 301 w 342"/>
                <a:gd name="T13" fmla="*/ 52 h 399"/>
                <a:gd name="T14" fmla="*/ 332 w 342"/>
                <a:gd name="T15" fmla="*/ 110 h 399"/>
                <a:gd name="T16" fmla="*/ 342 w 342"/>
                <a:gd name="T17" fmla="*/ 183 h 399"/>
                <a:gd name="T18" fmla="*/ 340 w 342"/>
                <a:gd name="T19" fmla="*/ 211 h 399"/>
                <a:gd name="T20" fmla="*/ 337 w 342"/>
                <a:gd name="T21" fmla="*/ 230 h 399"/>
                <a:gd name="T22" fmla="*/ 109 w 342"/>
                <a:gd name="T23" fmla="*/ 230 h 399"/>
                <a:gd name="T24" fmla="*/ 143 w 342"/>
                <a:gd name="T25" fmla="*/ 294 h 399"/>
                <a:gd name="T26" fmla="*/ 208 w 342"/>
                <a:gd name="T27" fmla="*/ 313 h 399"/>
                <a:gd name="T28" fmla="*/ 290 w 342"/>
                <a:gd name="T29" fmla="*/ 288 h 399"/>
                <a:gd name="T30" fmla="*/ 328 w 342"/>
                <a:gd name="T31" fmla="*/ 356 h 399"/>
                <a:gd name="T32" fmla="*/ 263 w 342"/>
                <a:gd name="T33" fmla="*/ 388 h 399"/>
                <a:gd name="T34" fmla="*/ 193 w 342"/>
                <a:gd name="T35" fmla="*/ 399 h 399"/>
                <a:gd name="T36" fmla="*/ 117 w 342"/>
                <a:gd name="T37" fmla="*/ 386 h 399"/>
                <a:gd name="T38" fmla="*/ 55 w 342"/>
                <a:gd name="T39" fmla="*/ 347 h 399"/>
                <a:gd name="T40" fmla="*/ 15 w 342"/>
                <a:gd name="T41" fmla="*/ 284 h 399"/>
                <a:gd name="T42" fmla="*/ 0 w 342"/>
                <a:gd name="T43" fmla="*/ 199 h 399"/>
                <a:gd name="T44" fmla="*/ 246 w 342"/>
                <a:gd name="T45" fmla="*/ 160 h 399"/>
                <a:gd name="T46" fmla="*/ 231 w 342"/>
                <a:gd name="T47" fmla="*/ 107 h 399"/>
                <a:gd name="T48" fmla="*/ 182 w 342"/>
                <a:gd name="T49" fmla="*/ 86 h 399"/>
                <a:gd name="T50" fmla="*/ 135 w 342"/>
                <a:gd name="T51" fmla="*/ 104 h 399"/>
                <a:gd name="T52" fmla="*/ 108 w 342"/>
                <a:gd name="T53" fmla="*/ 160 h 399"/>
                <a:gd name="T54" fmla="*/ 246 w 342"/>
                <a:gd name="T55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2" h="399">
                  <a:moveTo>
                    <a:pt x="0" y="199"/>
                  </a:moveTo>
                  <a:cubicBezTo>
                    <a:pt x="0" y="169"/>
                    <a:pt x="5" y="141"/>
                    <a:pt x="15" y="116"/>
                  </a:cubicBezTo>
                  <a:cubicBezTo>
                    <a:pt x="26" y="91"/>
                    <a:pt x="39" y="70"/>
                    <a:pt x="56" y="53"/>
                  </a:cubicBezTo>
                  <a:cubicBezTo>
                    <a:pt x="72" y="36"/>
                    <a:pt x="91" y="23"/>
                    <a:pt x="113" y="14"/>
                  </a:cubicBezTo>
                  <a:cubicBezTo>
                    <a:pt x="134" y="4"/>
                    <a:pt x="157" y="0"/>
                    <a:pt x="180" y="0"/>
                  </a:cubicBezTo>
                  <a:cubicBezTo>
                    <a:pt x="207" y="0"/>
                    <a:pt x="231" y="4"/>
                    <a:pt x="251" y="14"/>
                  </a:cubicBezTo>
                  <a:cubicBezTo>
                    <a:pt x="271" y="23"/>
                    <a:pt x="288" y="36"/>
                    <a:pt x="301" y="52"/>
                  </a:cubicBezTo>
                  <a:cubicBezTo>
                    <a:pt x="315" y="68"/>
                    <a:pt x="325" y="88"/>
                    <a:pt x="332" y="110"/>
                  </a:cubicBezTo>
                  <a:cubicBezTo>
                    <a:pt x="338" y="132"/>
                    <a:pt x="342" y="156"/>
                    <a:pt x="342" y="183"/>
                  </a:cubicBezTo>
                  <a:cubicBezTo>
                    <a:pt x="342" y="193"/>
                    <a:pt x="341" y="202"/>
                    <a:pt x="340" y="211"/>
                  </a:cubicBezTo>
                  <a:cubicBezTo>
                    <a:pt x="339" y="219"/>
                    <a:pt x="338" y="226"/>
                    <a:pt x="337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14" y="259"/>
                    <a:pt x="126" y="281"/>
                    <a:pt x="143" y="294"/>
                  </a:cubicBezTo>
                  <a:cubicBezTo>
                    <a:pt x="161" y="307"/>
                    <a:pt x="183" y="313"/>
                    <a:pt x="208" y="313"/>
                  </a:cubicBezTo>
                  <a:cubicBezTo>
                    <a:pt x="235" y="313"/>
                    <a:pt x="263" y="305"/>
                    <a:pt x="290" y="288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08" y="369"/>
                    <a:pt x="287" y="380"/>
                    <a:pt x="263" y="388"/>
                  </a:cubicBezTo>
                  <a:cubicBezTo>
                    <a:pt x="239" y="395"/>
                    <a:pt x="216" y="399"/>
                    <a:pt x="193" y="399"/>
                  </a:cubicBezTo>
                  <a:cubicBezTo>
                    <a:pt x="166" y="399"/>
                    <a:pt x="140" y="395"/>
                    <a:pt x="117" y="386"/>
                  </a:cubicBezTo>
                  <a:cubicBezTo>
                    <a:pt x="93" y="377"/>
                    <a:pt x="73" y="364"/>
                    <a:pt x="55" y="347"/>
                  </a:cubicBezTo>
                  <a:cubicBezTo>
                    <a:pt x="38" y="329"/>
                    <a:pt x="24" y="309"/>
                    <a:pt x="15" y="284"/>
                  </a:cubicBezTo>
                  <a:cubicBezTo>
                    <a:pt x="5" y="259"/>
                    <a:pt x="0" y="231"/>
                    <a:pt x="0" y="199"/>
                  </a:cubicBezTo>
                  <a:close/>
                  <a:moveTo>
                    <a:pt x="246" y="160"/>
                  </a:moveTo>
                  <a:cubicBezTo>
                    <a:pt x="246" y="138"/>
                    <a:pt x="241" y="120"/>
                    <a:pt x="231" y="107"/>
                  </a:cubicBezTo>
                  <a:cubicBezTo>
                    <a:pt x="221" y="93"/>
                    <a:pt x="205" y="86"/>
                    <a:pt x="182" y="86"/>
                  </a:cubicBezTo>
                  <a:cubicBezTo>
                    <a:pt x="164" y="86"/>
                    <a:pt x="148" y="92"/>
                    <a:pt x="135" y="104"/>
                  </a:cubicBezTo>
                  <a:cubicBezTo>
                    <a:pt x="121" y="116"/>
                    <a:pt x="112" y="135"/>
                    <a:pt x="108" y="160"/>
                  </a:cubicBezTo>
                  <a:lnTo>
                    <a:pt x="24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033776" y="3061164"/>
              <a:ext cx="586541" cy="587019"/>
            </a:xfrm>
            <a:custGeom>
              <a:avLst/>
              <a:gdLst>
                <a:gd name="T0" fmla="*/ 0 w 383"/>
                <a:gd name="T1" fmla="*/ 0 h 381"/>
                <a:gd name="T2" fmla="*/ 113 w 383"/>
                <a:gd name="T3" fmla="*/ 0 h 381"/>
                <a:gd name="T4" fmla="*/ 162 w 383"/>
                <a:gd name="T5" fmla="*/ 180 h 381"/>
                <a:gd name="T6" fmla="*/ 177 w 383"/>
                <a:gd name="T7" fmla="*/ 238 h 381"/>
                <a:gd name="T8" fmla="*/ 192 w 383"/>
                <a:gd name="T9" fmla="*/ 297 h 381"/>
                <a:gd name="T10" fmla="*/ 195 w 383"/>
                <a:gd name="T11" fmla="*/ 297 h 381"/>
                <a:gd name="T12" fmla="*/ 210 w 383"/>
                <a:gd name="T13" fmla="*/ 238 h 381"/>
                <a:gd name="T14" fmla="*/ 225 w 383"/>
                <a:gd name="T15" fmla="*/ 180 h 381"/>
                <a:gd name="T16" fmla="*/ 274 w 383"/>
                <a:gd name="T17" fmla="*/ 0 h 381"/>
                <a:gd name="T18" fmla="*/ 383 w 383"/>
                <a:gd name="T19" fmla="*/ 0 h 381"/>
                <a:gd name="T20" fmla="*/ 258 w 383"/>
                <a:gd name="T21" fmla="*/ 381 h 381"/>
                <a:gd name="T22" fmla="*/ 128 w 383"/>
                <a:gd name="T23" fmla="*/ 381 h 381"/>
                <a:gd name="T24" fmla="*/ 0 w 383"/>
                <a:gd name="T25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81">
                  <a:moveTo>
                    <a:pt x="0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7" y="199"/>
                    <a:pt x="172" y="218"/>
                    <a:pt x="177" y="238"/>
                  </a:cubicBezTo>
                  <a:cubicBezTo>
                    <a:pt x="182" y="257"/>
                    <a:pt x="187" y="277"/>
                    <a:pt x="192" y="297"/>
                  </a:cubicBezTo>
                  <a:cubicBezTo>
                    <a:pt x="195" y="297"/>
                    <a:pt x="195" y="297"/>
                    <a:pt x="195" y="297"/>
                  </a:cubicBezTo>
                  <a:cubicBezTo>
                    <a:pt x="200" y="277"/>
                    <a:pt x="205" y="257"/>
                    <a:pt x="210" y="238"/>
                  </a:cubicBezTo>
                  <a:cubicBezTo>
                    <a:pt x="214" y="218"/>
                    <a:pt x="219" y="199"/>
                    <a:pt x="225" y="18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58" y="381"/>
                    <a:pt x="258" y="381"/>
                    <a:pt x="258" y="381"/>
                  </a:cubicBezTo>
                  <a:cubicBezTo>
                    <a:pt x="128" y="381"/>
                    <a:pt x="128" y="381"/>
                    <a:pt x="128" y="3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6597026" y="3048495"/>
              <a:ext cx="523017" cy="612358"/>
            </a:xfrm>
            <a:custGeom>
              <a:avLst/>
              <a:gdLst>
                <a:gd name="T0" fmla="*/ 0 w 342"/>
                <a:gd name="T1" fmla="*/ 199 h 399"/>
                <a:gd name="T2" fmla="*/ 15 w 342"/>
                <a:gd name="T3" fmla="*/ 116 h 399"/>
                <a:gd name="T4" fmla="*/ 56 w 342"/>
                <a:gd name="T5" fmla="*/ 53 h 399"/>
                <a:gd name="T6" fmla="*/ 113 w 342"/>
                <a:gd name="T7" fmla="*/ 14 h 399"/>
                <a:gd name="T8" fmla="*/ 180 w 342"/>
                <a:gd name="T9" fmla="*/ 0 h 399"/>
                <a:gd name="T10" fmla="*/ 251 w 342"/>
                <a:gd name="T11" fmla="*/ 14 h 399"/>
                <a:gd name="T12" fmla="*/ 301 w 342"/>
                <a:gd name="T13" fmla="*/ 52 h 399"/>
                <a:gd name="T14" fmla="*/ 332 w 342"/>
                <a:gd name="T15" fmla="*/ 110 h 399"/>
                <a:gd name="T16" fmla="*/ 342 w 342"/>
                <a:gd name="T17" fmla="*/ 183 h 399"/>
                <a:gd name="T18" fmla="*/ 340 w 342"/>
                <a:gd name="T19" fmla="*/ 211 h 399"/>
                <a:gd name="T20" fmla="*/ 337 w 342"/>
                <a:gd name="T21" fmla="*/ 230 h 399"/>
                <a:gd name="T22" fmla="*/ 109 w 342"/>
                <a:gd name="T23" fmla="*/ 230 h 399"/>
                <a:gd name="T24" fmla="*/ 143 w 342"/>
                <a:gd name="T25" fmla="*/ 294 h 399"/>
                <a:gd name="T26" fmla="*/ 208 w 342"/>
                <a:gd name="T27" fmla="*/ 313 h 399"/>
                <a:gd name="T28" fmla="*/ 290 w 342"/>
                <a:gd name="T29" fmla="*/ 288 h 399"/>
                <a:gd name="T30" fmla="*/ 328 w 342"/>
                <a:gd name="T31" fmla="*/ 356 h 399"/>
                <a:gd name="T32" fmla="*/ 263 w 342"/>
                <a:gd name="T33" fmla="*/ 388 h 399"/>
                <a:gd name="T34" fmla="*/ 193 w 342"/>
                <a:gd name="T35" fmla="*/ 399 h 399"/>
                <a:gd name="T36" fmla="*/ 117 w 342"/>
                <a:gd name="T37" fmla="*/ 386 h 399"/>
                <a:gd name="T38" fmla="*/ 55 w 342"/>
                <a:gd name="T39" fmla="*/ 347 h 399"/>
                <a:gd name="T40" fmla="*/ 15 w 342"/>
                <a:gd name="T41" fmla="*/ 284 h 399"/>
                <a:gd name="T42" fmla="*/ 0 w 342"/>
                <a:gd name="T43" fmla="*/ 199 h 399"/>
                <a:gd name="T44" fmla="*/ 246 w 342"/>
                <a:gd name="T45" fmla="*/ 160 h 399"/>
                <a:gd name="T46" fmla="*/ 231 w 342"/>
                <a:gd name="T47" fmla="*/ 107 h 399"/>
                <a:gd name="T48" fmla="*/ 182 w 342"/>
                <a:gd name="T49" fmla="*/ 86 h 399"/>
                <a:gd name="T50" fmla="*/ 135 w 342"/>
                <a:gd name="T51" fmla="*/ 104 h 399"/>
                <a:gd name="T52" fmla="*/ 108 w 342"/>
                <a:gd name="T53" fmla="*/ 160 h 399"/>
                <a:gd name="T54" fmla="*/ 246 w 342"/>
                <a:gd name="T55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2" h="399">
                  <a:moveTo>
                    <a:pt x="0" y="199"/>
                  </a:moveTo>
                  <a:cubicBezTo>
                    <a:pt x="0" y="169"/>
                    <a:pt x="5" y="141"/>
                    <a:pt x="15" y="116"/>
                  </a:cubicBezTo>
                  <a:cubicBezTo>
                    <a:pt x="26" y="91"/>
                    <a:pt x="39" y="70"/>
                    <a:pt x="56" y="53"/>
                  </a:cubicBezTo>
                  <a:cubicBezTo>
                    <a:pt x="72" y="36"/>
                    <a:pt x="91" y="23"/>
                    <a:pt x="113" y="14"/>
                  </a:cubicBezTo>
                  <a:cubicBezTo>
                    <a:pt x="134" y="4"/>
                    <a:pt x="157" y="0"/>
                    <a:pt x="180" y="0"/>
                  </a:cubicBezTo>
                  <a:cubicBezTo>
                    <a:pt x="207" y="0"/>
                    <a:pt x="230" y="4"/>
                    <a:pt x="251" y="14"/>
                  </a:cubicBezTo>
                  <a:cubicBezTo>
                    <a:pt x="271" y="23"/>
                    <a:pt x="288" y="36"/>
                    <a:pt x="301" y="52"/>
                  </a:cubicBezTo>
                  <a:cubicBezTo>
                    <a:pt x="315" y="68"/>
                    <a:pt x="325" y="88"/>
                    <a:pt x="332" y="110"/>
                  </a:cubicBezTo>
                  <a:cubicBezTo>
                    <a:pt x="338" y="132"/>
                    <a:pt x="342" y="156"/>
                    <a:pt x="342" y="183"/>
                  </a:cubicBezTo>
                  <a:cubicBezTo>
                    <a:pt x="342" y="193"/>
                    <a:pt x="341" y="202"/>
                    <a:pt x="340" y="211"/>
                  </a:cubicBezTo>
                  <a:cubicBezTo>
                    <a:pt x="339" y="219"/>
                    <a:pt x="338" y="226"/>
                    <a:pt x="337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14" y="259"/>
                    <a:pt x="126" y="281"/>
                    <a:pt x="143" y="294"/>
                  </a:cubicBezTo>
                  <a:cubicBezTo>
                    <a:pt x="161" y="307"/>
                    <a:pt x="182" y="313"/>
                    <a:pt x="208" y="313"/>
                  </a:cubicBezTo>
                  <a:cubicBezTo>
                    <a:pt x="235" y="313"/>
                    <a:pt x="263" y="305"/>
                    <a:pt x="290" y="288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08" y="369"/>
                    <a:pt x="287" y="380"/>
                    <a:pt x="263" y="388"/>
                  </a:cubicBezTo>
                  <a:cubicBezTo>
                    <a:pt x="239" y="395"/>
                    <a:pt x="216" y="399"/>
                    <a:pt x="193" y="399"/>
                  </a:cubicBezTo>
                  <a:cubicBezTo>
                    <a:pt x="166" y="399"/>
                    <a:pt x="140" y="395"/>
                    <a:pt x="117" y="386"/>
                  </a:cubicBezTo>
                  <a:cubicBezTo>
                    <a:pt x="93" y="377"/>
                    <a:pt x="73" y="364"/>
                    <a:pt x="55" y="347"/>
                  </a:cubicBezTo>
                  <a:cubicBezTo>
                    <a:pt x="38" y="329"/>
                    <a:pt x="24" y="309"/>
                    <a:pt x="15" y="284"/>
                  </a:cubicBezTo>
                  <a:cubicBezTo>
                    <a:pt x="5" y="259"/>
                    <a:pt x="0" y="231"/>
                    <a:pt x="0" y="199"/>
                  </a:cubicBezTo>
                  <a:close/>
                  <a:moveTo>
                    <a:pt x="246" y="160"/>
                  </a:moveTo>
                  <a:cubicBezTo>
                    <a:pt x="246" y="138"/>
                    <a:pt x="241" y="120"/>
                    <a:pt x="231" y="107"/>
                  </a:cubicBezTo>
                  <a:cubicBezTo>
                    <a:pt x="221" y="93"/>
                    <a:pt x="205" y="86"/>
                    <a:pt x="182" y="86"/>
                  </a:cubicBezTo>
                  <a:cubicBezTo>
                    <a:pt x="164" y="86"/>
                    <a:pt x="148" y="92"/>
                    <a:pt x="135" y="104"/>
                  </a:cubicBezTo>
                  <a:cubicBezTo>
                    <a:pt x="121" y="116"/>
                    <a:pt x="112" y="135"/>
                    <a:pt x="108" y="160"/>
                  </a:cubicBezTo>
                  <a:lnTo>
                    <a:pt x="24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153923" y="3048495"/>
              <a:ext cx="391734" cy="599689"/>
            </a:xfrm>
            <a:custGeom>
              <a:avLst/>
              <a:gdLst>
                <a:gd name="T0" fmla="*/ 0 w 256"/>
                <a:gd name="T1" fmla="*/ 9 h 390"/>
                <a:gd name="T2" fmla="*/ 92 w 256"/>
                <a:gd name="T3" fmla="*/ 9 h 390"/>
                <a:gd name="T4" fmla="*/ 100 w 256"/>
                <a:gd name="T5" fmla="*/ 76 h 390"/>
                <a:gd name="T6" fmla="*/ 103 w 256"/>
                <a:gd name="T7" fmla="*/ 76 h 390"/>
                <a:gd name="T8" fmla="*/ 153 w 256"/>
                <a:gd name="T9" fmla="*/ 18 h 390"/>
                <a:gd name="T10" fmla="*/ 211 w 256"/>
                <a:gd name="T11" fmla="*/ 0 h 390"/>
                <a:gd name="T12" fmla="*/ 238 w 256"/>
                <a:gd name="T13" fmla="*/ 2 h 390"/>
                <a:gd name="T14" fmla="*/ 256 w 256"/>
                <a:gd name="T15" fmla="*/ 8 h 390"/>
                <a:gd name="T16" fmla="*/ 238 w 256"/>
                <a:gd name="T17" fmla="*/ 105 h 390"/>
                <a:gd name="T18" fmla="*/ 218 w 256"/>
                <a:gd name="T19" fmla="*/ 100 h 390"/>
                <a:gd name="T20" fmla="*/ 197 w 256"/>
                <a:gd name="T21" fmla="*/ 99 h 390"/>
                <a:gd name="T22" fmla="*/ 152 w 256"/>
                <a:gd name="T23" fmla="*/ 114 h 390"/>
                <a:gd name="T24" fmla="*/ 113 w 256"/>
                <a:gd name="T25" fmla="*/ 169 h 390"/>
                <a:gd name="T26" fmla="*/ 113 w 256"/>
                <a:gd name="T27" fmla="*/ 390 h 390"/>
                <a:gd name="T28" fmla="*/ 0 w 256"/>
                <a:gd name="T29" fmla="*/ 390 h 390"/>
                <a:gd name="T30" fmla="*/ 0 w 256"/>
                <a:gd name="T31" fmla="*/ 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6" h="390">
                  <a:moveTo>
                    <a:pt x="0" y="9"/>
                  </a:moveTo>
                  <a:cubicBezTo>
                    <a:pt x="92" y="9"/>
                    <a:pt x="92" y="9"/>
                    <a:pt x="92" y="9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17" y="50"/>
                    <a:pt x="133" y="31"/>
                    <a:pt x="153" y="18"/>
                  </a:cubicBezTo>
                  <a:cubicBezTo>
                    <a:pt x="172" y="6"/>
                    <a:pt x="192" y="0"/>
                    <a:pt x="211" y="0"/>
                  </a:cubicBezTo>
                  <a:cubicBezTo>
                    <a:pt x="222" y="0"/>
                    <a:pt x="231" y="1"/>
                    <a:pt x="238" y="2"/>
                  </a:cubicBezTo>
                  <a:cubicBezTo>
                    <a:pt x="245" y="3"/>
                    <a:pt x="251" y="5"/>
                    <a:pt x="256" y="8"/>
                  </a:cubicBezTo>
                  <a:cubicBezTo>
                    <a:pt x="238" y="105"/>
                    <a:pt x="238" y="105"/>
                    <a:pt x="238" y="105"/>
                  </a:cubicBezTo>
                  <a:cubicBezTo>
                    <a:pt x="231" y="103"/>
                    <a:pt x="224" y="101"/>
                    <a:pt x="218" y="100"/>
                  </a:cubicBezTo>
                  <a:cubicBezTo>
                    <a:pt x="212" y="99"/>
                    <a:pt x="205" y="99"/>
                    <a:pt x="197" y="99"/>
                  </a:cubicBezTo>
                  <a:cubicBezTo>
                    <a:pt x="182" y="99"/>
                    <a:pt x="167" y="104"/>
                    <a:pt x="152" y="114"/>
                  </a:cubicBezTo>
                  <a:cubicBezTo>
                    <a:pt x="136" y="125"/>
                    <a:pt x="123" y="143"/>
                    <a:pt x="113" y="169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0" y="390"/>
                    <a:pt x="0" y="390"/>
                    <a:pt x="0" y="39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470275" y="2841625"/>
            <a:ext cx="615950" cy="704850"/>
            <a:chOff x="1989136" y="1387475"/>
            <a:chExt cx="2016126" cy="2305049"/>
          </a:xfrm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534739" y="1387475"/>
              <a:ext cx="1470523" cy="2003939"/>
            </a:xfrm>
            <a:custGeom>
              <a:avLst/>
              <a:gdLst>
                <a:gd name="T0" fmla="*/ 296 w 392"/>
                <a:gd name="T1" fmla="*/ 416 h 532"/>
                <a:gd name="T2" fmla="*/ 296 w 392"/>
                <a:gd name="T3" fmla="*/ 210 h 532"/>
                <a:gd name="T4" fmla="*/ 182 w 392"/>
                <a:gd name="T5" fmla="*/ 96 h 532"/>
                <a:gd name="T6" fmla="*/ 65 w 392"/>
                <a:gd name="T7" fmla="*/ 96 h 532"/>
                <a:gd name="T8" fmla="*/ 0 w 392"/>
                <a:gd name="T9" fmla="*/ 116 h 532"/>
                <a:gd name="T10" fmla="*/ 135 w 392"/>
                <a:gd name="T11" fmla="*/ 0 h 532"/>
                <a:gd name="T12" fmla="*/ 182 w 392"/>
                <a:gd name="T13" fmla="*/ 0 h 532"/>
                <a:gd name="T14" fmla="*/ 392 w 392"/>
                <a:gd name="T15" fmla="*/ 210 h 532"/>
                <a:gd name="T16" fmla="*/ 392 w 392"/>
                <a:gd name="T17" fmla="*/ 532 h 532"/>
                <a:gd name="T18" fmla="*/ 296 w 392"/>
                <a:gd name="T19" fmla="*/ 416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2" h="532">
                  <a:moveTo>
                    <a:pt x="296" y="416"/>
                  </a:moveTo>
                  <a:cubicBezTo>
                    <a:pt x="296" y="210"/>
                    <a:pt x="296" y="210"/>
                    <a:pt x="296" y="210"/>
                  </a:cubicBezTo>
                  <a:cubicBezTo>
                    <a:pt x="296" y="147"/>
                    <a:pt x="245" y="96"/>
                    <a:pt x="182" y="96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41" y="96"/>
                    <a:pt x="19" y="103"/>
                    <a:pt x="0" y="116"/>
                  </a:cubicBezTo>
                  <a:cubicBezTo>
                    <a:pt x="23" y="73"/>
                    <a:pt x="63" y="26"/>
                    <a:pt x="13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98" y="0"/>
                    <a:pt x="392" y="94"/>
                    <a:pt x="392" y="210"/>
                  </a:cubicBezTo>
                  <a:cubicBezTo>
                    <a:pt x="392" y="532"/>
                    <a:pt x="392" y="532"/>
                    <a:pt x="392" y="532"/>
                  </a:cubicBezTo>
                  <a:cubicBezTo>
                    <a:pt x="364" y="473"/>
                    <a:pt x="322" y="435"/>
                    <a:pt x="296" y="41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989136" y="1387475"/>
              <a:ext cx="2016126" cy="2305049"/>
            </a:xfrm>
            <a:custGeom>
              <a:avLst/>
              <a:gdLst>
                <a:gd name="T0" fmla="*/ 210 w 537"/>
                <a:gd name="T1" fmla="*/ 0 h 612"/>
                <a:gd name="T2" fmla="*/ 244 w 537"/>
                <a:gd name="T3" fmla="*/ 0 h 612"/>
                <a:gd name="T4" fmla="*/ 96 w 537"/>
                <a:gd name="T5" fmla="*/ 210 h 612"/>
                <a:gd name="T6" fmla="*/ 96 w 537"/>
                <a:gd name="T7" fmla="*/ 324 h 612"/>
                <a:gd name="T8" fmla="*/ 96 w 537"/>
                <a:gd name="T9" fmla="*/ 327 h 612"/>
                <a:gd name="T10" fmla="*/ 210 w 537"/>
                <a:gd name="T11" fmla="*/ 441 h 612"/>
                <a:gd name="T12" fmla="*/ 329 w 537"/>
                <a:gd name="T13" fmla="*/ 441 h 612"/>
                <a:gd name="T14" fmla="*/ 344 w 537"/>
                <a:gd name="T15" fmla="*/ 441 h 612"/>
                <a:gd name="T16" fmla="*/ 357 w 537"/>
                <a:gd name="T17" fmla="*/ 442 h 612"/>
                <a:gd name="T18" fmla="*/ 359 w 537"/>
                <a:gd name="T19" fmla="*/ 442 h 612"/>
                <a:gd name="T20" fmla="*/ 410 w 537"/>
                <a:gd name="T21" fmla="*/ 449 h 612"/>
                <a:gd name="T22" fmla="*/ 486 w 537"/>
                <a:gd name="T23" fmla="*/ 494 h 612"/>
                <a:gd name="T24" fmla="*/ 537 w 537"/>
                <a:gd name="T25" fmla="*/ 612 h 612"/>
                <a:gd name="T26" fmla="*/ 332 w 537"/>
                <a:gd name="T27" fmla="*/ 537 h 612"/>
                <a:gd name="T28" fmla="*/ 327 w 537"/>
                <a:gd name="T29" fmla="*/ 537 h 612"/>
                <a:gd name="T30" fmla="*/ 210 w 537"/>
                <a:gd name="T31" fmla="*/ 537 h 612"/>
                <a:gd name="T32" fmla="*/ 0 w 537"/>
                <a:gd name="T33" fmla="*/ 327 h 612"/>
                <a:gd name="T34" fmla="*/ 0 w 537"/>
                <a:gd name="T35" fmla="*/ 210 h 612"/>
                <a:gd name="T36" fmla="*/ 210 w 537"/>
                <a:gd name="T37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612">
                  <a:moveTo>
                    <a:pt x="210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88" y="57"/>
                    <a:pt x="96" y="210"/>
                    <a:pt x="96" y="210"/>
                  </a:cubicBezTo>
                  <a:cubicBezTo>
                    <a:pt x="96" y="324"/>
                    <a:pt x="96" y="324"/>
                    <a:pt x="96" y="324"/>
                  </a:cubicBezTo>
                  <a:cubicBezTo>
                    <a:pt x="96" y="327"/>
                    <a:pt x="96" y="327"/>
                    <a:pt x="96" y="327"/>
                  </a:cubicBezTo>
                  <a:cubicBezTo>
                    <a:pt x="96" y="390"/>
                    <a:pt x="147" y="441"/>
                    <a:pt x="210" y="441"/>
                  </a:cubicBezTo>
                  <a:cubicBezTo>
                    <a:pt x="329" y="441"/>
                    <a:pt x="329" y="441"/>
                    <a:pt x="329" y="441"/>
                  </a:cubicBezTo>
                  <a:cubicBezTo>
                    <a:pt x="334" y="441"/>
                    <a:pt x="339" y="441"/>
                    <a:pt x="344" y="441"/>
                  </a:cubicBezTo>
                  <a:cubicBezTo>
                    <a:pt x="349" y="441"/>
                    <a:pt x="353" y="442"/>
                    <a:pt x="357" y="442"/>
                  </a:cubicBezTo>
                  <a:cubicBezTo>
                    <a:pt x="358" y="442"/>
                    <a:pt x="359" y="442"/>
                    <a:pt x="359" y="442"/>
                  </a:cubicBezTo>
                  <a:cubicBezTo>
                    <a:pt x="377" y="443"/>
                    <a:pt x="394" y="446"/>
                    <a:pt x="410" y="449"/>
                  </a:cubicBezTo>
                  <a:cubicBezTo>
                    <a:pt x="451" y="456"/>
                    <a:pt x="483" y="491"/>
                    <a:pt x="486" y="494"/>
                  </a:cubicBezTo>
                  <a:cubicBezTo>
                    <a:pt x="524" y="544"/>
                    <a:pt x="537" y="612"/>
                    <a:pt x="537" y="612"/>
                  </a:cubicBezTo>
                  <a:cubicBezTo>
                    <a:pt x="537" y="612"/>
                    <a:pt x="490" y="540"/>
                    <a:pt x="332" y="537"/>
                  </a:cubicBezTo>
                  <a:cubicBezTo>
                    <a:pt x="330" y="537"/>
                    <a:pt x="329" y="537"/>
                    <a:pt x="327" y="537"/>
                  </a:cubicBezTo>
                  <a:cubicBezTo>
                    <a:pt x="210" y="537"/>
                    <a:pt x="210" y="537"/>
                    <a:pt x="210" y="537"/>
                  </a:cubicBezTo>
                  <a:cubicBezTo>
                    <a:pt x="94" y="537"/>
                    <a:pt x="0" y="443"/>
                    <a:pt x="0" y="32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94"/>
                    <a:pt x="94" y="0"/>
                    <a:pt x="21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595438" y="3673475"/>
            <a:ext cx="595312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500" dirty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The Leader of the All business</a:t>
            </a:r>
            <a:r>
              <a:rPr lang="id-ID" sz="1500" b="1" dirty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 </a:t>
            </a:r>
            <a:r>
              <a:rPr lang="id-ID" sz="1500" dirty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and personal presentation template </a:t>
            </a:r>
            <a:r>
              <a:rPr lang="id-ID" sz="1500" dirty="0">
                <a:solidFill>
                  <a:srgbClr val="2C3F50"/>
                </a:solidFill>
                <a:latin typeface="Source Sans Pro Light" panose="020B0403030403020204" pitchFamily="34" charset="0"/>
                <a:ea typeface="MS PGothic" pitchFamily="34" charset="-128"/>
              </a:rPr>
              <a:t>ever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4291013"/>
            <a:ext cx="0" cy="256698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3" descr="HomeSlideBackground.png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295400" y="3886200"/>
            <a:ext cx="6634163" cy="990600"/>
          </a:xfrm>
          <a:prstGeom prst="rect">
            <a:avLst/>
          </a:prstGeom>
          <a:solidFill>
            <a:srgbClr val="10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47800" y="4038600"/>
            <a:ext cx="6634163" cy="990600"/>
          </a:xfrm>
          <a:prstGeom prst="rect">
            <a:avLst/>
          </a:prstGeom>
          <a:solidFill>
            <a:srgbClr val="10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4633982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Thank You</a:t>
            </a:r>
            <a:endParaRPr lang="en-US" sz="40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5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This afternoon</a:t>
            </a:r>
            <a:r>
              <a:rPr lang="is-IS" sz="3600" dirty="0" smtClean="0">
                <a:latin typeface="Century Gothic" panose="020B0502020202020204" pitchFamily="34" charset="0"/>
              </a:rPr>
              <a:t>…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821055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2 Breakout Sessions: 1:30-2:30 | 2:45-3:45</a:t>
            </a:r>
          </a:p>
          <a:p>
            <a:pPr marL="0" indent="0">
              <a:buNone/>
            </a:pPr>
            <a:endParaRPr lang="en-US" sz="2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en-US" sz="2400" b="1" i="1" dirty="0" smtClean="0">
                <a:latin typeface="Arial Narrow" charset="0"/>
                <a:ea typeface="Arial Narrow" charset="0"/>
                <a:cs typeface="Arial Narrow" charset="0"/>
              </a:rPr>
              <a:t>“How </a:t>
            </a:r>
            <a:r>
              <a:rPr lang="en-US" sz="2400" b="1" i="1" dirty="0">
                <a:latin typeface="Arial Narrow" charset="0"/>
                <a:ea typeface="Arial Narrow" charset="0"/>
                <a:cs typeface="Arial Narrow" charset="0"/>
              </a:rPr>
              <a:t>Regents and Trustees Can Help Presidents Be </a:t>
            </a:r>
            <a:r>
              <a:rPr lang="en-US" sz="2400" b="1" i="1" dirty="0" smtClean="0">
                <a:latin typeface="Arial Narrow" charset="0"/>
                <a:ea typeface="Arial Narrow" charset="0"/>
                <a:cs typeface="Arial Narrow" charset="0"/>
              </a:rPr>
              <a:t>Successful”   – Whiting Room</a:t>
            </a:r>
            <a:endParaRPr lang="en-US" sz="2400" b="1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lvl="1"/>
            <a:r>
              <a:rPr lang="en-US" sz="1600" dirty="0">
                <a:latin typeface="Arial Narrow" charset="0"/>
                <a:ea typeface="Arial Narrow" charset="0"/>
                <a:cs typeface="Arial Narrow" charset="0"/>
              </a:rPr>
              <a:t>Liz Hitch, </a:t>
            </a:r>
            <a:r>
              <a:rPr lang="en-US" sz="1600" dirty="0" smtClean="0">
                <a:latin typeface="Arial Narrow" charset="0"/>
                <a:ea typeface="Arial Narrow" charset="0"/>
                <a:cs typeface="Arial Narrow" charset="0"/>
              </a:rPr>
              <a:t>Associate </a:t>
            </a:r>
            <a:r>
              <a:rPr lang="en-US" sz="1600" dirty="0">
                <a:latin typeface="Arial Narrow" charset="0"/>
                <a:ea typeface="Arial Narrow" charset="0"/>
                <a:cs typeface="Arial Narrow" charset="0"/>
              </a:rPr>
              <a:t>Commissioner</a:t>
            </a:r>
          </a:p>
          <a:p>
            <a:pPr lvl="1"/>
            <a:r>
              <a:rPr lang="en-US" sz="1600" dirty="0">
                <a:latin typeface="Arial Narrow" charset="0"/>
                <a:ea typeface="Arial Narrow" charset="0"/>
                <a:cs typeface="Arial Narrow" charset="0"/>
              </a:rPr>
              <a:t>David Pershing, President Emeritus</a:t>
            </a:r>
          </a:p>
          <a:p>
            <a:pPr lvl="1"/>
            <a:r>
              <a:rPr lang="en-US" sz="1600" dirty="0">
                <a:latin typeface="Arial Narrow" charset="0"/>
                <a:ea typeface="Arial Narrow" charset="0"/>
                <a:cs typeface="Arial Narrow" charset="0"/>
              </a:rPr>
              <a:t>Geoffrey Landward, General Counsel </a:t>
            </a:r>
          </a:p>
          <a:p>
            <a:pPr lvl="1"/>
            <a:endParaRPr lang="en-US" sz="1600" b="1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 Narrow" charset="0"/>
                <a:ea typeface="Arial Narrow" charset="0"/>
                <a:cs typeface="Arial Narrow" charset="0"/>
              </a:rPr>
              <a:t>“New </a:t>
            </a:r>
            <a:r>
              <a:rPr lang="en-US" sz="2400" b="1" dirty="0">
                <a:latin typeface="Arial Narrow" charset="0"/>
                <a:ea typeface="Arial Narrow" charset="0"/>
                <a:cs typeface="Arial Narrow" charset="0"/>
              </a:rPr>
              <a:t>Regents’ Initiatives to Improve Access to Higher </a:t>
            </a:r>
            <a:r>
              <a:rPr lang="en-US" sz="2400" b="1" dirty="0" smtClean="0">
                <a:latin typeface="Arial Narrow" charset="0"/>
                <a:ea typeface="Arial Narrow" charset="0"/>
                <a:cs typeface="Arial Narrow" charset="0"/>
              </a:rPr>
              <a:t>Education” – </a:t>
            </a:r>
            <a:r>
              <a:rPr lang="en-US" sz="2400" b="1" i="1" dirty="0" smtClean="0">
                <a:latin typeface="Arial Narrow" charset="0"/>
                <a:ea typeface="Arial Narrow" charset="0"/>
                <a:cs typeface="Arial Narrow" charset="0"/>
              </a:rPr>
              <a:t>Charles Hunter Room</a:t>
            </a:r>
          </a:p>
          <a:p>
            <a:pPr lvl="1"/>
            <a:r>
              <a:rPr lang="en-US" sz="1600" dirty="0">
                <a:latin typeface="Arial Narrow" charset="0"/>
                <a:ea typeface="Arial Narrow" charset="0"/>
                <a:cs typeface="Arial Narrow" charset="0"/>
              </a:rPr>
              <a:t>Julie Hartley, Assistant Commissioner</a:t>
            </a:r>
          </a:p>
          <a:p>
            <a:pPr lvl="1"/>
            <a:r>
              <a:rPr lang="en-US" sz="1600" dirty="0">
                <a:latin typeface="Arial Narrow" charset="0"/>
                <a:ea typeface="Arial Narrow" charset="0"/>
                <a:cs typeface="Arial Narrow" charset="0"/>
              </a:rPr>
              <a:t>Melanie Heath, Assistant Commissioner</a:t>
            </a:r>
          </a:p>
          <a:p>
            <a:pPr marL="0" indent="0">
              <a:buNone/>
            </a:pPr>
            <a:endParaRPr lang="en-US" sz="2400" b="1" i="1" dirty="0" smtClean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05682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</a:t>
            </a:r>
            <a:r>
              <a:rPr lang="en-US" sz="3200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is Key to Utah’s Economy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31117041"/>
              </p:ext>
            </p:extLst>
          </p:nvPr>
        </p:nvGraphicFramePr>
        <p:xfrm>
          <a:off x="1066800" y="1981200"/>
          <a:ext cx="7315200" cy="499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59408" y="15341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2017 Site Selector Survey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33400" y="2109216"/>
            <a:ext cx="80772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5867400" y="6019800"/>
            <a:ext cx="3200400" cy="899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900" dirty="0" err="1" smtClean="0">
                <a:latin typeface="Century Gothic" panose="020B0502020202020204" pitchFamily="34" charset="0"/>
              </a:rPr>
              <a:t>EDCUtah</a:t>
            </a:r>
            <a:r>
              <a:rPr lang="en-US" sz="900" dirty="0" smtClean="0">
                <a:latin typeface="Century Gothic" panose="020B0502020202020204" pitchFamily="34" charset="0"/>
              </a:rPr>
              <a:t> 2017 Site Selector Perception </a:t>
            </a:r>
            <a:r>
              <a:rPr lang="en-US" sz="900" dirty="0">
                <a:latin typeface="Century Gothic" panose="020B0502020202020204" pitchFamily="34" charset="0"/>
              </a:rPr>
              <a:t>Study (http://</a:t>
            </a:r>
            <a:r>
              <a:rPr lang="en-US" sz="900" dirty="0" smtClean="0">
                <a:latin typeface="Century Gothic" panose="020B0502020202020204" pitchFamily="34" charset="0"/>
              </a:rPr>
              <a:t>utahpolicy.com/index.php/features/featured-articles/10030-special-edcutah-research-brief-2017-site-selector-perception-study)</a:t>
            </a:r>
            <a:endParaRPr lang="en-US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This evening</a:t>
            </a:r>
            <a:r>
              <a:rPr lang="is-IS" sz="3600" dirty="0" smtClean="0">
                <a:latin typeface="Century Gothic" panose="020B0502020202020204" pitchFamily="34" charset="0"/>
              </a:rPr>
              <a:t>…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821055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5:15 p.m. Patio Reception – Hunter Conference Center Patio</a:t>
            </a:r>
          </a:p>
          <a:p>
            <a:pPr marL="0" indent="0">
              <a:buNone/>
            </a:pP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6:00 </a:t>
            </a: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p.m. Dinner 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- Hunter </a:t>
            </a: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Conference Center 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Patio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7:00 p.m. The Green Show</a:t>
            </a:r>
          </a:p>
          <a:p>
            <a:pPr marL="0" indent="0">
              <a:buNone/>
            </a:pP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8:00 p.m. Theater 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Performance</a:t>
            </a:r>
          </a:p>
          <a:p>
            <a:pPr lvl="1"/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Henry </a:t>
            </a: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VI, Part </a:t>
            </a:r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One</a:t>
            </a:r>
          </a:p>
          <a:p>
            <a:pPr lvl="1"/>
            <a:r>
              <a:rPr lang="en-US" dirty="0" smtClean="0">
                <a:latin typeface="Arial Narrow" charset="0"/>
                <a:ea typeface="Arial Narrow" charset="0"/>
                <a:cs typeface="Arial Narrow" charset="0"/>
              </a:rPr>
              <a:t>The Foreigner</a:t>
            </a:r>
          </a:p>
          <a:p>
            <a:pPr lvl="1"/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  <a:p>
            <a:pPr lvl="1"/>
            <a:endParaRPr lang="en-US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lvl="1"/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800600"/>
            <a:ext cx="4114800" cy="1590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4119890"/>
            <a:ext cx="285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Thanks to our hosts!</a:t>
            </a:r>
            <a:endParaRPr lang="en-US" sz="28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160838" y="2928938"/>
            <a:ext cx="1498600" cy="460375"/>
            <a:chOff x="5546756" y="3048495"/>
            <a:chExt cx="1998901" cy="612358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546756" y="3048495"/>
              <a:ext cx="523017" cy="612358"/>
            </a:xfrm>
            <a:custGeom>
              <a:avLst/>
              <a:gdLst>
                <a:gd name="T0" fmla="*/ 0 w 342"/>
                <a:gd name="T1" fmla="*/ 199 h 399"/>
                <a:gd name="T2" fmla="*/ 15 w 342"/>
                <a:gd name="T3" fmla="*/ 116 h 399"/>
                <a:gd name="T4" fmla="*/ 56 w 342"/>
                <a:gd name="T5" fmla="*/ 53 h 399"/>
                <a:gd name="T6" fmla="*/ 113 w 342"/>
                <a:gd name="T7" fmla="*/ 14 h 399"/>
                <a:gd name="T8" fmla="*/ 180 w 342"/>
                <a:gd name="T9" fmla="*/ 0 h 399"/>
                <a:gd name="T10" fmla="*/ 251 w 342"/>
                <a:gd name="T11" fmla="*/ 14 h 399"/>
                <a:gd name="T12" fmla="*/ 301 w 342"/>
                <a:gd name="T13" fmla="*/ 52 h 399"/>
                <a:gd name="T14" fmla="*/ 332 w 342"/>
                <a:gd name="T15" fmla="*/ 110 h 399"/>
                <a:gd name="T16" fmla="*/ 342 w 342"/>
                <a:gd name="T17" fmla="*/ 183 h 399"/>
                <a:gd name="T18" fmla="*/ 340 w 342"/>
                <a:gd name="T19" fmla="*/ 211 h 399"/>
                <a:gd name="T20" fmla="*/ 337 w 342"/>
                <a:gd name="T21" fmla="*/ 230 h 399"/>
                <a:gd name="T22" fmla="*/ 109 w 342"/>
                <a:gd name="T23" fmla="*/ 230 h 399"/>
                <a:gd name="T24" fmla="*/ 143 w 342"/>
                <a:gd name="T25" fmla="*/ 294 h 399"/>
                <a:gd name="T26" fmla="*/ 208 w 342"/>
                <a:gd name="T27" fmla="*/ 313 h 399"/>
                <a:gd name="T28" fmla="*/ 290 w 342"/>
                <a:gd name="T29" fmla="*/ 288 h 399"/>
                <a:gd name="T30" fmla="*/ 328 w 342"/>
                <a:gd name="T31" fmla="*/ 356 h 399"/>
                <a:gd name="T32" fmla="*/ 263 w 342"/>
                <a:gd name="T33" fmla="*/ 388 h 399"/>
                <a:gd name="T34" fmla="*/ 193 w 342"/>
                <a:gd name="T35" fmla="*/ 399 h 399"/>
                <a:gd name="T36" fmla="*/ 117 w 342"/>
                <a:gd name="T37" fmla="*/ 386 h 399"/>
                <a:gd name="T38" fmla="*/ 55 w 342"/>
                <a:gd name="T39" fmla="*/ 347 h 399"/>
                <a:gd name="T40" fmla="*/ 15 w 342"/>
                <a:gd name="T41" fmla="*/ 284 h 399"/>
                <a:gd name="T42" fmla="*/ 0 w 342"/>
                <a:gd name="T43" fmla="*/ 199 h 399"/>
                <a:gd name="T44" fmla="*/ 246 w 342"/>
                <a:gd name="T45" fmla="*/ 160 h 399"/>
                <a:gd name="T46" fmla="*/ 231 w 342"/>
                <a:gd name="T47" fmla="*/ 107 h 399"/>
                <a:gd name="T48" fmla="*/ 182 w 342"/>
                <a:gd name="T49" fmla="*/ 86 h 399"/>
                <a:gd name="T50" fmla="*/ 135 w 342"/>
                <a:gd name="T51" fmla="*/ 104 h 399"/>
                <a:gd name="T52" fmla="*/ 108 w 342"/>
                <a:gd name="T53" fmla="*/ 160 h 399"/>
                <a:gd name="T54" fmla="*/ 246 w 342"/>
                <a:gd name="T55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2" h="399">
                  <a:moveTo>
                    <a:pt x="0" y="199"/>
                  </a:moveTo>
                  <a:cubicBezTo>
                    <a:pt x="0" y="169"/>
                    <a:pt x="5" y="141"/>
                    <a:pt x="15" y="116"/>
                  </a:cubicBezTo>
                  <a:cubicBezTo>
                    <a:pt x="26" y="91"/>
                    <a:pt x="39" y="70"/>
                    <a:pt x="56" y="53"/>
                  </a:cubicBezTo>
                  <a:cubicBezTo>
                    <a:pt x="72" y="36"/>
                    <a:pt x="91" y="23"/>
                    <a:pt x="113" y="14"/>
                  </a:cubicBezTo>
                  <a:cubicBezTo>
                    <a:pt x="134" y="4"/>
                    <a:pt x="157" y="0"/>
                    <a:pt x="180" y="0"/>
                  </a:cubicBezTo>
                  <a:cubicBezTo>
                    <a:pt x="207" y="0"/>
                    <a:pt x="231" y="4"/>
                    <a:pt x="251" y="14"/>
                  </a:cubicBezTo>
                  <a:cubicBezTo>
                    <a:pt x="271" y="23"/>
                    <a:pt x="288" y="36"/>
                    <a:pt x="301" y="52"/>
                  </a:cubicBezTo>
                  <a:cubicBezTo>
                    <a:pt x="315" y="68"/>
                    <a:pt x="325" y="88"/>
                    <a:pt x="332" y="110"/>
                  </a:cubicBezTo>
                  <a:cubicBezTo>
                    <a:pt x="338" y="132"/>
                    <a:pt x="342" y="156"/>
                    <a:pt x="342" y="183"/>
                  </a:cubicBezTo>
                  <a:cubicBezTo>
                    <a:pt x="342" y="193"/>
                    <a:pt x="341" y="202"/>
                    <a:pt x="340" y="211"/>
                  </a:cubicBezTo>
                  <a:cubicBezTo>
                    <a:pt x="339" y="219"/>
                    <a:pt x="338" y="226"/>
                    <a:pt x="337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14" y="259"/>
                    <a:pt x="126" y="281"/>
                    <a:pt x="143" y="294"/>
                  </a:cubicBezTo>
                  <a:cubicBezTo>
                    <a:pt x="161" y="307"/>
                    <a:pt x="183" y="313"/>
                    <a:pt x="208" y="313"/>
                  </a:cubicBezTo>
                  <a:cubicBezTo>
                    <a:pt x="235" y="313"/>
                    <a:pt x="263" y="305"/>
                    <a:pt x="290" y="288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08" y="369"/>
                    <a:pt x="287" y="380"/>
                    <a:pt x="263" y="388"/>
                  </a:cubicBezTo>
                  <a:cubicBezTo>
                    <a:pt x="239" y="395"/>
                    <a:pt x="216" y="399"/>
                    <a:pt x="193" y="399"/>
                  </a:cubicBezTo>
                  <a:cubicBezTo>
                    <a:pt x="166" y="399"/>
                    <a:pt x="140" y="395"/>
                    <a:pt x="117" y="386"/>
                  </a:cubicBezTo>
                  <a:cubicBezTo>
                    <a:pt x="93" y="377"/>
                    <a:pt x="73" y="364"/>
                    <a:pt x="55" y="347"/>
                  </a:cubicBezTo>
                  <a:cubicBezTo>
                    <a:pt x="38" y="329"/>
                    <a:pt x="24" y="309"/>
                    <a:pt x="15" y="284"/>
                  </a:cubicBezTo>
                  <a:cubicBezTo>
                    <a:pt x="5" y="259"/>
                    <a:pt x="0" y="231"/>
                    <a:pt x="0" y="199"/>
                  </a:cubicBezTo>
                  <a:close/>
                  <a:moveTo>
                    <a:pt x="246" y="160"/>
                  </a:moveTo>
                  <a:cubicBezTo>
                    <a:pt x="246" y="138"/>
                    <a:pt x="241" y="120"/>
                    <a:pt x="231" y="107"/>
                  </a:cubicBezTo>
                  <a:cubicBezTo>
                    <a:pt x="221" y="93"/>
                    <a:pt x="205" y="86"/>
                    <a:pt x="182" y="86"/>
                  </a:cubicBezTo>
                  <a:cubicBezTo>
                    <a:pt x="164" y="86"/>
                    <a:pt x="148" y="92"/>
                    <a:pt x="135" y="104"/>
                  </a:cubicBezTo>
                  <a:cubicBezTo>
                    <a:pt x="121" y="116"/>
                    <a:pt x="112" y="135"/>
                    <a:pt x="108" y="160"/>
                  </a:cubicBezTo>
                  <a:lnTo>
                    <a:pt x="24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033776" y="3061164"/>
              <a:ext cx="586541" cy="587019"/>
            </a:xfrm>
            <a:custGeom>
              <a:avLst/>
              <a:gdLst>
                <a:gd name="T0" fmla="*/ 0 w 383"/>
                <a:gd name="T1" fmla="*/ 0 h 381"/>
                <a:gd name="T2" fmla="*/ 113 w 383"/>
                <a:gd name="T3" fmla="*/ 0 h 381"/>
                <a:gd name="T4" fmla="*/ 162 w 383"/>
                <a:gd name="T5" fmla="*/ 180 h 381"/>
                <a:gd name="T6" fmla="*/ 177 w 383"/>
                <a:gd name="T7" fmla="*/ 238 h 381"/>
                <a:gd name="T8" fmla="*/ 192 w 383"/>
                <a:gd name="T9" fmla="*/ 297 h 381"/>
                <a:gd name="T10" fmla="*/ 195 w 383"/>
                <a:gd name="T11" fmla="*/ 297 h 381"/>
                <a:gd name="T12" fmla="*/ 210 w 383"/>
                <a:gd name="T13" fmla="*/ 238 h 381"/>
                <a:gd name="T14" fmla="*/ 225 w 383"/>
                <a:gd name="T15" fmla="*/ 180 h 381"/>
                <a:gd name="T16" fmla="*/ 274 w 383"/>
                <a:gd name="T17" fmla="*/ 0 h 381"/>
                <a:gd name="T18" fmla="*/ 383 w 383"/>
                <a:gd name="T19" fmla="*/ 0 h 381"/>
                <a:gd name="T20" fmla="*/ 258 w 383"/>
                <a:gd name="T21" fmla="*/ 381 h 381"/>
                <a:gd name="T22" fmla="*/ 128 w 383"/>
                <a:gd name="T23" fmla="*/ 381 h 381"/>
                <a:gd name="T24" fmla="*/ 0 w 383"/>
                <a:gd name="T25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81">
                  <a:moveTo>
                    <a:pt x="0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62" y="180"/>
                    <a:pt x="162" y="180"/>
                    <a:pt x="162" y="180"/>
                  </a:cubicBezTo>
                  <a:cubicBezTo>
                    <a:pt x="167" y="199"/>
                    <a:pt x="172" y="218"/>
                    <a:pt x="177" y="238"/>
                  </a:cubicBezTo>
                  <a:cubicBezTo>
                    <a:pt x="182" y="257"/>
                    <a:pt x="187" y="277"/>
                    <a:pt x="192" y="297"/>
                  </a:cubicBezTo>
                  <a:cubicBezTo>
                    <a:pt x="195" y="297"/>
                    <a:pt x="195" y="297"/>
                    <a:pt x="195" y="297"/>
                  </a:cubicBezTo>
                  <a:cubicBezTo>
                    <a:pt x="200" y="277"/>
                    <a:pt x="205" y="257"/>
                    <a:pt x="210" y="238"/>
                  </a:cubicBezTo>
                  <a:cubicBezTo>
                    <a:pt x="214" y="218"/>
                    <a:pt x="219" y="199"/>
                    <a:pt x="225" y="18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58" y="381"/>
                    <a:pt x="258" y="381"/>
                    <a:pt x="258" y="381"/>
                  </a:cubicBezTo>
                  <a:cubicBezTo>
                    <a:pt x="128" y="381"/>
                    <a:pt x="128" y="381"/>
                    <a:pt x="128" y="3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6597026" y="3048495"/>
              <a:ext cx="523017" cy="612358"/>
            </a:xfrm>
            <a:custGeom>
              <a:avLst/>
              <a:gdLst>
                <a:gd name="T0" fmla="*/ 0 w 342"/>
                <a:gd name="T1" fmla="*/ 199 h 399"/>
                <a:gd name="T2" fmla="*/ 15 w 342"/>
                <a:gd name="T3" fmla="*/ 116 h 399"/>
                <a:gd name="T4" fmla="*/ 56 w 342"/>
                <a:gd name="T5" fmla="*/ 53 h 399"/>
                <a:gd name="T6" fmla="*/ 113 w 342"/>
                <a:gd name="T7" fmla="*/ 14 h 399"/>
                <a:gd name="T8" fmla="*/ 180 w 342"/>
                <a:gd name="T9" fmla="*/ 0 h 399"/>
                <a:gd name="T10" fmla="*/ 251 w 342"/>
                <a:gd name="T11" fmla="*/ 14 h 399"/>
                <a:gd name="T12" fmla="*/ 301 w 342"/>
                <a:gd name="T13" fmla="*/ 52 h 399"/>
                <a:gd name="T14" fmla="*/ 332 w 342"/>
                <a:gd name="T15" fmla="*/ 110 h 399"/>
                <a:gd name="T16" fmla="*/ 342 w 342"/>
                <a:gd name="T17" fmla="*/ 183 h 399"/>
                <a:gd name="T18" fmla="*/ 340 w 342"/>
                <a:gd name="T19" fmla="*/ 211 h 399"/>
                <a:gd name="T20" fmla="*/ 337 w 342"/>
                <a:gd name="T21" fmla="*/ 230 h 399"/>
                <a:gd name="T22" fmla="*/ 109 w 342"/>
                <a:gd name="T23" fmla="*/ 230 h 399"/>
                <a:gd name="T24" fmla="*/ 143 w 342"/>
                <a:gd name="T25" fmla="*/ 294 h 399"/>
                <a:gd name="T26" fmla="*/ 208 w 342"/>
                <a:gd name="T27" fmla="*/ 313 h 399"/>
                <a:gd name="T28" fmla="*/ 290 w 342"/>
                <a:gd name="T29" fmla="*/ 288 h 399"/>
                <a:gd name="T30" fmla="*/ 328 w 342"/>
                <a:gd name="T31" fmla="*/ 356 h 399"/>
                <a:gd name="T32" fmla="*/ 263 w 342"/>
                <a:gd name="T33" fmla="*/ 388 h 399"/>
                <a:gd name="T34" fmla="*/ 193 w 342"/>
                <a:gd name="T35" fmla="*/ 399 h 399"/>
                <a:gd name="T36" fmla="*/ 117 w 342"/>
                <a:gd name="T37" fmla="*/ 386 h 399"/>
                <a:gd name="T38" fmla="*/ 55 w 342"/>
                <a:gd name="T39" fmla="*/ 347 h 399"/>
                <a:gd name="T40" fmla="*/ 15 w 342"/>
                <a:gd name="T41" fmla="*/ 284 h 399"/>
                <a:gd name="T42" fmla="*/ 0 w 342"/>
                <a:gd name="T43" fmla="*/ 199 h 399"/>
                <a:gd name="T44" fmla="*/ 246 w 342"/>
                <a:gd name="T45" fmla="*/ 160 h 399"/>
                <a:gd name="T46" fmla="*/ 231 w 342"/>
                <a:gd name="T47" fmla="*/ 107 h 399"/>
                <a:gd name="T48" fmla="*/ 182 w 342"/>
                <a:gd name="T49" fmla="*/ 86 h 399"/>
                <a:gd name="T50" fmla="*/ 135 w 342"/>
                <a:gd name="T51" fmla="*/ 104 h 399"/>
                <a:gd name="T52" fmla="*/ 108 w 342"/>
                <a:gd name="T53" fmla="*/ 160 h 399"/>
                <a:gd name="T54" fmla="*/ 246 w 342"/>
                <a:gd name="T55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2" h="399">
                  <a:moveTo>
                    <a:pt x="0" y="199"/>
                  </a:moveTo>
                  <a:cubicBezTo>
                    <a:pt x="0" y="169"/>
                    <a:pt x="5" y="141"/>
                    <a:pt x="15" y="116"/>
                  </a:cubicBezTo>
                  <a:cubicBezTo>
                    <a:pt x="26" y="91"/>
                    <a:pt x="39" y="70"/>
                    <a:pt x="56" y="53"/>
                  </a:cubicBezTo>
                  <a:cubicBezTo>
                    <a:pt x="72" y="36"/>
                    <a:pt x="91" y="23"/>
                    <a:pt x="113" y="14"/>
                  </a:cubicBezTo>
                  <a:cubicBezTo>
                    <a:pt x="134" y="4"/>
                    <a:pt x="157" y="0"/>
                    <a:pt x="180" y="0"/>
                  </a:cubicBezTo>
                  <a:cubicBezTo>
                    <a:pt x="207" y="0"/>
                    <a:pt x="230" y="4"/>
                    <a:pt x="251" y="14"/>
                  </a:cubicBezTo>
                  <a:cubicBezTo>
                    <a:pt x="271" y="23"/>
                    <a:pt x="288" y="36"/>
                    <a:pt x="301" y="52"/>
                  </a:cubicBezTo>
                  <a:cubicBezTo>
                    <a:pt x="315" y="68"/>
                    <a:pt x="325" y="88"/>
                    <a:pt x="332" y="110"/>
                  </a:cubicBezTo>
                  <a:cubicBezTo>
                    <a:pt x="338" y="132"/>
                    <a:pt x="342" y="156"/>
                    <a:pt x="342" y="183"/>
                  </a:cubicBezTo>
                  <a:cubicBezTo>
                    <a:pt x="342" y="193"/>
                    <a:pt x="341" y="202"/>
                    <a:pt x="340" y="211"/>
                  </a:cubicBezTo>
                  <a:cubicBezTo>
                    <a:pt x="339" y="219"/>
                    <a:pt x="338" y="226"/>
                    <a:pt x="337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14" y="259"/>
                    <a:pt x="126" y="281"/>
                    <a:pt x="143" y="294"/>
                  </a:cubicBezTo>
                  <a:cubicBezTo>
                    <a:pt x="161" y="307"/>
                    <a:pt x="182" y="313"/>
                    <a:pt x="208" y="313"/>
                  </a:cubicBezTo>
                  <a:cubicBezTo>
                    <a:pt x="235" y="313"/>
                    <a:pt x="263" y="305"/>
                    <a:pt x="290" y="288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08" y="369"/>
                    <a:pt x="287" y="380"/>
                    <a:pt x="263" y="388"/>
                  </a:cubicBezTo>
                  <a:cubicBezTo>
                    <a:pt x="239" y="395"/>
                    <a:pt x="216" y="399"/>
                    <a:pt x="193" y="399"/>
                  </a:cubicBezTo>
                  <a:cubicBezTo>
                    <a:pt x="166" y="399"/>
                    <a:pt x="140" y="395"/>
                    <a:pt x="117" y="386"/>
                  </a:cubicBezTo>
                  <a:cubicBezTo>
                    <a:pt x="93" y="377"/>
                    <a:pt x="73" y="364"/>
                    <a:pt x="55" y="347"/>
                  </a:cubicBezTo>
                  <a:cubicBezTo>
                    <a:pt x="38" y="329"/>
                    <a:pt x="24" y="309"/>
                    <a:pt x="15" y="284"/>
                  </a:cubicBezTo>
                  <a:cubicBezTo>
                    <a:pt x="5" y="259"/>
                    <a:pt x="0" y="231"/>
                    <a:pt x="0" y="199"/>
                  </a:cubicBezTo>
                  <a:close/>
                  <a:moveTo>
                    <a:pt x="246" y="160"/>
                  </a:moveTo>
                  <a:cubicBezTo>
                    <a:pt x="246" y="138"/>
                    <a:pt x="241" y="120"/>
                    <a:pt x="231" y="107"/>
                  </a:cubicBezTo>
                  <a:cubicBezTo>
                    <a:pt x="221" y="93"/>
                    <a:pt x="205" y="86"/>
                    <a:pt x="182" y="86"/>
                  </a:cubicBezTo>
                  <a:cubicBezTo>
                    <a:pt x="164" y="86"/>
                    <a:pt x="148" y="92"/>
                    <a:pt x="135" y="104"/>
                  </a:cubicBezTo>
                  <a:cubicBezTo>
                    <a:pt x="121" y="116"/>
                    <a:pt x="112" y="135"/>
                    <a:pt x="108" y="160"/>
                  </a:cubicBezTo>
                  <a:lnTo>
                    <a:pt x="24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153923" y="3048495"/>
              <a:ext cx="391734" cy="599689"/>
            </a:xfrm>
            <a:custGeom>
              <a:avLst/>
              <a:gdLst>
                <a:gd name="T0" fmla="*/ 0 w 256"/>
                <a:gd name="T1" fmla="*/ 9 h 390"/>
                <a:gd name="T2" fmla="*/ 92 w 256"/>
                <a:gd name="T3" fmla="*/ 9 h 390"/>
                <a:gd name="T4" fmla="*/ 100 w 256"/>
                <a:gd name="T5" fmla="*/ 76 h 390"/>
                <a:gd name="T6" fmla="*/ 103 w 256"/>
                <a:gd name="T7" fmla="*/ 76 h 390"/>
                <a:gd name="T8" fmla="*/ 153 w 256"/>
                <a:gd name="T9" fmla="*/ 18 h 390"/>
                <a:gd name="T10" fmla="*/ 211 w 256"/>
                <a:gd name="T11" fmla="*/ 0 h 390"/>
                <a:gd name="T12" fmla="*/ 238 w 256"/>
                <a:gd name="T13" fmla="*/ 2 h 390"/>
                <a:gd name="T14" fmla="*/ 256 w 256"/>
                <a:gd name="T15" fmla="*/ 8 h 390"/>
                <a:gd name="T16" fmla="*/ 238 w 256"/>
                <a:gd name="T17" fmla="*/ 105 h 390"/>
                <a:gd name="T18" fmla="*/ 218 w 256"/>
                <a:gd name="T19" fmla="*/ 100 h 390"/>
                <a:gd name="T20" fmla="*/ 197 w 256"/>
                <a:gd name="T21" fmla="*/ 99 h 390"/>
                <a:gd name="T22" fmla="*/ 152 w 256"/>
                <a:gd name="T23" fmla="*/ 114 h 390"/>
                <a:gd name="T24" fmla="*/ 113 w 256"/>
                <a:gd name="T25" fmla="*/ 169 h 390"/>
                <a:gd name="T26" fmla="*/ 113 w 256"/>
                <a:gd name="T27" fmla="*/ 390 h 390"/>
                <a:gd name="T28" fmla="*/ 0 w 256"/>
                <a:gd name="T29" fmla="*/ 390 h 390"/>
                <a:gd name="T30" fmla="*/ 0 w 256"/>
                <a:gd name="T31" fmla="*/ 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6" h="390">
                  <a:moveTo>
                    <a:pt x="0" y="9"/>
                  </a:moveTo>
                  <a:cubicBezTo>
                    <a:pt x="92" y="9"/>
                    <a:pt x="92" y="9"/>
                    <a:pt x="92" y="9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17" y="50"/>
                    <a:pt x="133" y="31"/>
                    <a:pt x="153" y="18"/>
                  </a:cubicBezTo>
                  <a:cubicBezTo>
                    <a:pt x="172" y="6"/>
                    <a:pt x="192" y="0"/>
                    <a:pt x="211" y="0"/>
                  </a:cubicBezTo>
                  <a:cubicBezTo>
                    <a:pt x="222" y="0"/>
                    <a:pt x="231" y="1"/>
                    <a:pt x="238" y="2"/>
                  </a:cubicBezTo>
                  <a:cubicBezTo>
                    <a:pt x="245" y="3"/>
                    <a:pt x="251" y="5"/>
                    <a:pt x="256" y="8"/>
                  </a:cubicBezTo>
                  <a:cubicBezTo>
                    <a:pt x="238" y="105"/>
                    <a:pt x="238" y="105"/>
                    <a:pt x="238" y="105"/>
                  </a:cubicBezTo>
                  <a:cubicBezTo>
                    <a:pt x="231" y="103"/>
                    <a:pt x="224" y="101"/>
                    <a:pt x="218" y="100"/>
                  </a:cubicBezTo>
                  <a:cubicBezTo>
                    <a:pt x="212" y="99"/>
                    <a:pt x="205" y="99"/>
                    <a:pt x="197" y="99"/>
                  </a:cubicBezTo>
                  <a:cubicBezTo>
                    <a:pt x="182" y="99"/>
                    <a:pt x="167" y="104"/>
                    <a:pt x="152" y="114"/>
                  </a:cubicBezTo>
                  <a:cubicBezTo>
                    <a:pt x="136" y="125"/>
                    <a:pt x="123" y="143"/>
                    <a:pt x="113" y="169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0" y="390"/>
                    <a:pt x="0" y="390"/>
                    <a:pt x="0" y="39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srgbClr val="44546A"/>
                </a:solidFill>
                <a:ea typeface="MS PGothic" pitchFamily="34" charset="-128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470275" y="2841625"/>
            <a:ext cx="615950" cy="704850"/>
            <a:chOff x="1989136" y="1387475"/>
            <a:chExt cx="2016126" cy="2305049"/>
          </a:xfrm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534739" y="1387475"/>
              <a:ext cx="1470523" cy="2003939"/>
            </a:xfrm>
            <a:custGeom>
              <a:avLst/>
              <a:gdLst>
                <a:gd name="T0" fmla="*/ 296 w 392"/>
                <a:gd name="T1" fmla="*/ 416 h 532"/>
                <a:gd name="T2" fmla="*/ 296 w 392"/>
                <a:gd name="T3" fmla="*/ 210 h 532"/>
                <a:gd name="T4" fmla="*/ 182 w 392"/>
                <a:gd name="T5" fmla="*/ 96 h 532"/>
                <a:gd name="T6" fmla="*/ 65 w 392"/>
                <a:gd name="T7" fmla="*/ 96 h 532"/>
                <a:gd name="T8" fmla="*/ 0 w 392"/>
                <a:gd name="T9" fmla="*/ 116 h 532"/>
                <a:gd name="T10" fmla="*/ 135 w 392"/>
                <a:gd name="T11" fmla="*/ 0 h 532"/>
                <a:gd name="T12" fmla="*/ 182 w 392"/>
                <a:gd name="T13" fmla="*/ 0 h 532"/>
                <a:gd name="T14" fmla="*/ 392 w 392"/>
                <a:gd name="T15" fmla="*/ 210 h 532"/>
                <a:gd name="T16" fmla="*/ 392 w 392"/>
                <a:gd name="T17" fmla="*/ 532 h 532"/>
                <a:gd name="T18" fmla="*/ 296 w 392"/>
                <a:gd name="T19" fmla="*/ 416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2" h="532">
                  <a:moveTo>
                    <a:pt x="296" y="416"/>
                  </a:moveTo>
                  <a:cubicBezTo>
                    <a:pt x="296" y="210"/>
                    <a:pt x="296" y="210"/>
                    <a:pt x="296" y="210"/>
                  </a:cubicBezTo>
                  <a:cubicBezTo>
                    <a:pt x="296" y="147"/>
                    <a:pt x="245" y="96"/>
                    <a:pt x="182" y="96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41" y="96"/>
                    <a:pt x="19" y="103"/>
                    <a:pt x="0" y="116"/>
                  </a:cubicBezTo>
                  <a:cubicBezTo>
                    <a:pt x="23" y="73"/>
                    <a:pt x="63" y="26"/>
                    <a:pt x="13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98" y="0"/>
                    <a:pt x="392" y="94"/>
                    <a:pt x="392" y="210"/>
                  </a:cubicBezTo>
                  <a:cubicBezTo>
                    <a:pt x="392" y="532"/>
                    <a:pt x="392" y="532"/>
                    <a:pt x="392" y="532"/>
                  </a:cubicBezTo>
                  <a:cubicBezTo>
                    <a:pt x="364" y="473"/>
                    <a:pt x="322" y="435"/>
                    <a:pt x="296" y="41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989136" y="1387475"/>
              <a:ext cx="2016126" cy="2305049"/>
            </a:xfrm>
            <a:custGeom>
              <a:avLst/>
              <a:gdLst>
                <a:gd name="T0" fmla="*/ 210 w 537"/>
                <a:gd name="T1" fmla="*/ 0 h 612"/>
                <a:gd name="T2" fmla="*/ 244 w 537"/>
                <a:gd name="T3" fmla="*/ 0 h 612"/>
                <a:gd name="T4" fmla="*/ 96 w 537"/>
                <a:gd name="T5" fmla="*/ 210 h 612"/>
                <a:gd name="T6" fmla="*/ 96 w 537"/>
                <a:gd name="T7" fmla="*/ 324 h 612"/>
                <a:gd name="T8" fmla="*/ 96 w 537"/>
                <a:gd name="T9" fmla="*/ 327 h 612"/>
                <a:gd name="T10" fmla="*/ 210 w 537"/>
                <a:gd name="T11" fmla="*/ 441 h 612"/>
                <a:gd name="T12" fmla="*/ 329 w 537"/>
                <a:gd name="T13" fmla="*/ 441 h 612"/>
                <a:gd name="T14" fmla="*/ 344 w 537"/>
                <a:gd name="T15" fmla="*/ 441 h 612"/>
                <a:gd name="T16" fmla="*/ 357 w 537"/>
                <a:gd name="T17" fmla="*/ 442 h 612"/>
                <a:gd name="T18" fmla="*/ 359 w 537"/>
                <a:gd name="T19" fmla="*/ 442 h 612"/>
                <a:gd name="T20" fmla="*/ 410 w 537"/>
                <a:gd name="T21" fmla="*/ 449 h 612"/>
                <a:gd name="T22" fmla="*/ 486 w 537"/>
                <a:gd name="T23" fmla="*/ 494 h 612"/>
                <a:gd name="T24" fmla="*/ 537 w 537"/>
                <a:gd name="T25" fmla="*/ 612 h 612"/>
                <a:gd name="T26" fmla="*/ 332 w 537"/>
                <a:gd name="T27" fmla="*/ 537 h 612"/>
                <a:gd name="T28" fmla="*/ 327 w 537"/>
                <a:gd name="T29" fmla="*/ 537 h 612"/>
                <a:gd name="T30" fmla="*/ 210 w 537"/>
                <a:gd name="T31" fmla="*/ 537 h 612"/>
                <a:gd name="T32" fmla="*/ 0 w 537"/>
                <a:gd name="T33" fmla="*/ 327 h 612"/>
                <a:gd name="T34" fmla="*/ 0 w 537"/>
                <a:gd name="T35" fmla="*/ 210 h 612"/>
                <a:gd name="T36" fmla="*/ 210 w 537"/>
                <a:gd name="T37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612">
                  <a:moveTo>
                    <a:pt x="210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88" y="57"/>
                    <a:pt x="96" y="210"/>
                    <a:pt x="96" y="210"/>
                  </a:cubicBezTo>
                  <a:cubicBezTo>
                    <a:pt x="96" y="324"/>
                    <a:pt x="96" y="324"/>
                    <a:pt x="96" y="324"/>
                  </a:cubicBezTo>
                  <a:cubicBezTo>
                    <a:pt x="96" y="327"/>
                    <a:pt x="96" y="327"/>
                    <a:pt x="96" y="327"/>
                  </a:cubicBezTo>
                  <a:cubicBezTo>
                    <a:pt x="96" y="390"/>
                    <a:pt x="147" y="441"/>
                    <a:pt x="210" y="441"/>
                  </a:cubicBezTo>
                  <a:cubicBezTo>
                    <a:pt x="329" y="441"/>
                    <a:pt x="329" y="441"/>
                    <a:pt x="329" y="441"/>
                  </a:cubicBezTo>
                  <a:cubicBezTo>
                    <a:pt x="334" y="441"/>
                    <a:pt x="339" y="441"/>
                    <a:pt x="344" y="441"/>
                  </a:cubicBezTo>
                  <a:cubicBezTo>
                    <a:pt x="349" y="441"/>
                    <a:pt x="353" y="442"/>
                    <a:pt x="357" y="442"/>
                  </a:cubicBezTo>
                  <a:cubicBezTo>
                    <a:pt x="358" y="442"/>
                    <a:pt x="359" y="442"/>
                    <a:pt x="359" y="442"/>
                  </a:cubicBezTo>
                  <a:cubicBezTo>
                    <a:pt x="377" y="443"/>
                    <a:pt x="394" y="446"/>
                    <a:pt x="410" y="449"/>
                  </a:cubicBezTo>
                  <a:cubicBezTo>
                    <a:pt x="451" y="456"/>
                    <a:pt x="483" y="491"/>
                    <a:pt x="486" y="494"/>
                  </a:cubicBezTo>
                  <a:cubicBezTo>
                    <a:pt x="524" y="544"/>
                    <a:pt x="537" y="612"/>
                    <a:pt x="537" y="612"/>
                  </a:cubicBezTo>
                  <a:cubicBezTo>
                    <a:pt x="537" y="612"/>
                    <a:pt x="490" y="540"/>
                    <a:pt x="332" y="537"/>
                  </a:cubicBezTo>
                  <a:cubicBezTo>
                    <a:pt x="330" y="537"/>
                    <a:pt x="329" y="537"/>
                    <a:pt x="327" y="537"/>
                  </a:cubicBezTo>
                  <a:cubicBezTo>
                    <a:pt x="210" y="537"/>
                    <a:pt x="210" y="537"/>
                    <a:pt x="210" y="537"/>
                  </a:cubicBezTo>
                  <a:cubicBezTo>
                    <a:pt x="94" y="537"/>
                    <a:pt x="0" y="443"/>
                    <a:pt x="0" y="32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94"/>
                    <a:pt x="94" y="0"/>
                    <a:pt x="21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id-ID" sz="135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595438" y="3673475"/>
            <a:ext cx="595312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500" dirty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The Leader of the All business</a:t>
            </a:r>
            <a:r>
              <a:rPr lang="id-ID" sz="1500" b="1" dirty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 </a:t>
            </a:r>
            <a:r>
              <a:rPr lang="id-ID" sz="1500" dirty="0">
                <a:solidFill>
                  <a:prstClr val="white">
                    <a:lumMod val="95000"/>
                  </a:prstClr>
                </a:solidFill>
                <a:latin typeface="Source Sans Pro Light" panose="020B0403030403020204" pitchFamily="34" charset="0"/>
                <a:ea typeface="MS PGothic" pitchFamily="34" charset="-128"/>
              </a:rPr>
              <a:t>and personal presentation template </a:t>
            </a:r>
            <a:r>
              <a:rPr lang="id-ID" sz="1500" dirty="0">
                <a:solidFill>
                  <a:srgbClr val="2C3F50"/>
                </a:solidFill>
                <a:latin typeface="Source Sans Pro Light" panose="020B0403030403020204" pitchFamily="34" charset="0"/>
                <a:ea typeface="MS PGothic" pitchFamily="34" charset="-128"/>
              </a:rPr>
              <a:t>ever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4291013"/>
            <a:ext cx="0" cy="256698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3" descr="HomeSlideBackground.png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295400" y="3886200"/>
            <a:ext cx="6634163" cy="990600"/>
          </a:xfrm>
          <a:prstGeom prst="rect">
            <a:avLst/>
          </a:prstGeom>
          <a:solidFill>
            <a:srgbClr val="10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47800" y="4038600"/>
            <a:ext cx="6634163" cy="990600"/>
          </a:xfrm>
          <a:prstGeom prst="rect">
            <a:avLst/>
          </a:prstGeom>
          <a:solidFill>
            <a:srgbClr val="101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10008922"/>
              </p:ext>
            </p:extLst>
          </p:nvPr>
        </p:nvGraphicFramePr>
        <p:xfrm>
          <a:off x="609600" y="1828800"/>
          <a:ext cx="7848600" cy="467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5256" y="609600"/>
            <a:ext cx="86177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Higher Ed’s Value: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99% of job growth since recession has gone to those with more than a high school education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6474023"/>
            <a:ext cx="678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https</a:t>
            </a:r>
            <a:r>
              <a:rPr lang="en-US" sz="105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://cew.georgetown.edu/cew-reports/americas-divided-recovery/</a:t>
            </a:r>
          </a:p>
        </p:txBody>
      </p:sp>
    </p:spTree>
    <p:extLst>
      <p:ext uri="{BB962C8B-B14F-4D97-AF65-F5344CB8AC3E}">
        <p14:creationId xmlns:p14="http://schemas.microsoft.com/office/powerpoint/2010/main" val="19507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Utah’s 5-Star Jobs</a:t>
            </a:r>
            <a:r>
              <a:rPr lang="en-US" sz="3200" dirty="0" smtClean="0">
                <a:solidFill>
                  <a:srgbClr val="C16A16"/>
                </a:solidFill>
                <a:latin typeface="Century Gothic" charset="0"/>
                <a:ea typeface="Century Gothic" charset="0"/>
                <a:cs typeface="Century Gothic" charset="0"/>
              </a:rPr>
              <a:t>*</a:t>
            </a:r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 vs. Top USHE Majors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4724400"/>
            <a:ext cx="7886700" cy="457199"/>
          </a:xfrm>
        </p:spPr>
        <p:txBody>
          <a:bodyPr/>
          <a:lstStyle/>
          <a:p>
            <a:pPr marL="0" indent="0" algn="r">
              <a:buNone/>
            </a:pPr>
            <a:r>
              <a:rPr lang="en-US" sz="2000" dirty="0">
                <a:solidFill>
                  <a:srgbClr val="C16A16"/>
                </a:solidFill>
                <a:latin typeface="Century Gothic" charset="0"/>
                <a:ea typeface="Century Gothic" charset="0"/>
                <a:cs typeface="Century Gothic" charset="0"/>
              </a:rPr>
              <a:t>*</a:t>
            </a:r>
            <a:r>
              <a:rPr lang="en-US" sz="2000" dirty="0" smtClean="0">
                <a:solidFill>
                  <a:srgbClr val="C16A16"/>
                </a:solidFill>
                <a:latin typeface="Century Gothic" charset="0"/>
                <a:ea typeface="Century Gothic" charset="0"/>
                <a:cs typeface="Century Gothic" charset="0"/>
              </a:rPr>
              <a:t>High demand, high wage, requiring postsecondary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633889"/>
              </p:ext>
            </p:extLst>
          </p:nvPr>
        </p:nvGraphicFramePr>
        <p:xfrm>
          <a:off x="628648" y="1555534"/>
          <a:ext cx="7991476" cy="309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7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57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9806">
                <a:tc>
                  <a:txBody>
                    <a:bodyPr/>
                    <a:lstStyle/>
                    <a:p>
                      <a:r>
                        <a:rPr lang="en-US" dirty="0" smtClean="0"/>
                        <a:t>Utah’s 5-Star Jobs</a:t>
                      </a:r>
                      <a:r>
                        <a:rPr lang="en-US" dirty="0" smtClean="0">
                          <a:solidFill>
                            <a:srgbClr val="C16A16"/>
                          </a:solidFill>
                        </a:rPr>
                        <a:t>*</a:t>
                      </a:r>
                      <a:endParaRPr lang="en-US" dirty="0">
                        <a:solidFill>
                          <a:srgbClr val="C16A16"/>
                        </a:solidFill>
                      </a:endParaRPr>
                    </a:p>
                  </a:txBody>
                  <a:tcPr>
                    <a:solidFill>
                      <a:srgbClr val="4F85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 USHE Majors</a:t>
                      </a:r>
                      <a:endParaRPr lang="en-US" dirty="0"/>
                    </a:p>
                  </a:txBody>
                  <a:tcPr>
                    <a:solidFill>
                      <a:srgbClr val="4F85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572">
                <a:tc>
                  <a:txBody>
                    <a:bodyPr/>
                    <a:lstStyle/>
                    <a:p>
                      <a:r>
                        <a:rPr lang="en-US" dirty="0" smtClean="0"/>
                        <a:t>1) Management</a:t>
                      </a:r>
                      <a:endParaRPr lang="en-US" dirty="0"/>
                    </a:p>
                  </a:txBody>
                  <a:tcPr>
                    <a:solidFill>
                      <a:srgbClr val="9FBD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1) Business &amp;</a:t>
                      </a:r>
                      <a:r>
                        <a:rPr lang="en-US" baseline="0" dirty="0" smtClean="0"/>
                        <a:t> Marketing</a:t>
                      </a:r>
                      <a:endParaRPr lang="en-US" dirty="0"/>
                    </a:p>
                  </a:txBody>
                  <a:tcPr>
                    <a:solidFill>
                      <a:srgbClr val="9FBD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6572">
                <a:tc>
                  <a:txBody>
                    <a:bodyPr/>
                    <a:lstStyle/>
                    <a:p>
                      <a:r>
                        <a:rPr lang="en-US" dirty="0" smtClean="0"/>
                        <a:t>2) Business &amp; Financial Operations</a:t>
                      </a:r>
                      <a:endParaRPr lang="en-US" dirty="0"/>
                    </a:p>
                  </a:txBody>
                  <a:tcPr>
                    <a:solidFill>
                      <a:srgbClr val="9FBD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2) Health Professions</a:t>
                      </a:r>
                      <a:endParaRPr lang="en-US" dirty="0"/>
                    </a:p>
                  </a:txBody>
                  <a:tcPr>
                    <a:solidFill>
                      <a:srgbClr val="9FBD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6572">
                <a:tc>
                  <a:txBody>
                    <a:bodyPr/>
                    <a:lstStyle/>
                    <a:p>
                      <a:r>
                        <a:rPr lang="en-US" dirty="0" smtClean="0"/>
                        <a:t>3) Computer &amp;</a:t>
                      </a:r>
                      <a:r>
                        <a:rPr lang="en-US" baseline="0" dirty="0" smtClean="0"/>
                        <a:t> Mathematical</a:t>
                      </a:r>
                      <a:endParaRPr lang="en-US" dirty="0"/>
                    </a:p>
                  </a:txBody>
                  <a:tcPr>
                    <a:solidFill>
                      <a:srgbClr val="9FBD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3) Social Science/Public Admin.</a:t>
                      </a:r>
                      <a:endParaRPr lang="en-US" dirty="0"/>
                    </a:p>
                  </a:txBody>
                  <a:tcPr>
                    <a:solidFill>
                      <a:srgbClr val="9FBD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6572">
                <a:tc>
                  <a:txBody>
                    <a:bodyPr/>
                    <a:lstStyle/>
                    <a:p>
                      <a:r>
                        <a:rPr lang="en-US" dirty="0" smtClean="0"/>
                        <a:t>4) Engineers</a:t>
                      </a:r>
                      <a:endParaRPr lang="en-US" dirty="0"/>
                    </a:p>
                  </a:txBody>
                  <a:tcPr>
                    <a:solidFill>
                      <a:srgbClr val="9FBD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4) Education</a:t>
                      </a:r>
                      <a:endParaRPr lang="en-US" dirty="0"/>
                    </a:p>
                  </a:txBody>
                  <a:tcPr>
                    <a:solidFill>
                      <a:srgbClr val="9FBD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6572">
                <a:tc>
                  <a:txBody>
                    <a:bodyPr/>
                    <a:lstStyle/>
                    <a:p>
                      <a:r>
                        <a:rPr lang="en-US" dirty="0" smtClean="0"/>
                        <a:t>5) Health Technologists</a:t>
                      </a:r>
                      <a:r>
                        <a:rPr lang="en-US" baseline="0" dirty="0" smtClean="0"/>
                        <a:t> &amp; Technicians</a:t>
                      </a:r>
                      <a:endParaRPr lang="en-US" dirty="0"/>
                    </a:p>
                  </a:txBody>
                  <a:tcPr>
                    <a:solidFill>
                      <a:srgbClr val="9FBD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5) Engineering and Technology</a:t>
                      </a:r>
                      <a:endParaRPr lang="en-US" dirty="0"/>
                    </a:p>
                  </a:txBody>
                  <a:tcPr>
                    <a:solidFill>
                      <a:srgbClr val="9FBD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7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2651"/>
            <a:ext cx="9144000" cy="2772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990600"/>
            <a:ext cx="36004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4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533400"/>
            <a:ext cx="3600450" cy="857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356040"/>
            <a:ext cx="5791200" cy="527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533400"/>
            <a:ext cx="3600450" cy="857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356040"/>
            <a:ext cx="5791200" cy="527335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8200" y="1676400"/>
            <a:ext cx="7315200" cy="831273"/>
          </a:xfrm>
          <a:prstGeom prst="ellipse">
            <a:avLst/>
          </a:prstGeom>
          <a:noFill/>
          <a:ln w="38100">
            <a:solidFill>
              <a:srgbClr val="4F8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8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533400"/>
            <a:ext cx="3600450" cy="857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356040"/>
            <a:ext cx="5791200" cy="527335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2000" y="3337560"/>
            <a:ext cx="7391400" cy="1005840"/>
          </a:xfrm>
          <a:prstGeom prst="ellipse">
            <a:avLst/>
          </a:prstGeom>
          <a:noFill/>
          <a:ln w="38100">
            <a:solidFill>
              <a:srgbClr val="4F8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DARKBLUE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2F3C"/>
      </a:accent1>
      <a:accent2>
        <a:srgbClr val="2C3F50"/>
      </a:accent2>
      <a:accent3>
        <a:srgbClr val="3E5972"/>
      </a:accent3>
      <a:accent4>
        <a:srgbClr val="507392"/>
      </a:accent4>
      <a:accent5>
        <a:srgbClr val="6D90AF"/>
      </a:accent5>
      <a:accent6>
        <a:srgbClr val="9E90A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20072</TotalTime>
  <Words>967</Words>
  <Application>Microsoft Macintosh PowerPoint</Application>
  <PresentationFormat>On-screen Show (4:3)</PresentationFormat>
  <Paragraphs>206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Arial</vt:lpstr>
      <vt:lpstr>Arial Narrow</vt:lpstr>
      <vt:lpstr>Calibri</vt:lpstr>
      <vt:lpstr>Calibri Light</vt:lpstr>
      <vt:lpstr>Century Gothic</vt:lpstr>
      <vt:lpstr>MS PGothic</vt:lpstr>
      <vt:lpstr>ＭＳ Ｐゴシック</vt:lpstr>
      <vt:lpstr>Myriad Roman</vt:lpstr>
      <vt:lpstr>Sabon</vt:lpstr>
      <vt:lpstr>Source Sans Pro Light</vt:lpstr>
      <vt:lpstr>Symbol</vt:lpstr>
      <vt:lpstr>Tahoma</vt:lpstr>
      <vt:lpstr>Times New Roman</vt:lpstr>
      <vt:lpstr>Custom Design</vt:lpstr>
      <vt:lpstr>1_Office Theme</vt:lpstr>
      <vt:lpstr>2_Office Theme</vt:lpstr>
      <vt:lpstr>PowerPoint Presentation</vt:lpstr>
      <vt:lpstr>PowerPoint Presentation</vt:lpstr>
      <vt:lpstr>Higher Education is Key to Utah’s Economy</vt:lpstr>
      <vt:lpstr>PowerPoint Presentation</vt:lpstr>
      <vt:lpstr>Utah’s 5-Star Jobs* vs. Top USHE Majors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Utah’s Challenge</vt:lpstr>
      <vt:lpstr>PowerPoint Presentation</vt:lpstr>
      <vt:lpstr>2016</vt:lpstr>
      <vt:lpstr>2017</vt:lpstr>
      <vt:lpstr>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Utah College Acceptance Letter</vt:lpstr>
      <vt:lpstr>Student Aid &amp; Tuition Policy</vt:lpstr>
      <vt:lpstr>Step UP</vt:lpstr>
      <vt:lpstr>PowerPoint Presentation</vt:lpstr>
      <vt:lpstr>PowerPoint Presentation</vt:lpstr>
      <vt:lpstr>Strategic Communications Committee</vt:lpstr>
      <vt:lpstr>Data Metrics</vt:lpstr>
      <vt:lpstr>PowerPoint Presentation</vt:lpstr>
      <vt:lpstr>This afternoon…</vt:lpstr>
      <vt:lpstr>This evening…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Spencer Jenkins</dc:creator>
  <cp:lastModifiedBy>spencejenkins@gmail.com</cp:lastModifiedBy>
  <cp:revision>754</cp:revision>
  <cp:lastPrinted>2018-07-23T20:27:36Z</cp:lastPrinted>
  <dcterms:created xsi:type="dcterms:W3CDTF">2014-11-05T20:34:12Z</dcterms:created>
  <dcterms:modified xsi:type="dcterms:W3CDTF">2018-07-30T17:31:33Z</dcterms:modified>
</cp:coreProperties>
</file>